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20"/>
  </p:notesMasterIdLst>
  <p:handoutMasterIdLst>
    <p:handoutMasterId r:id="rId21"/>
  </p:handoutMasterIdLst>
  <p:sldIdLst>
    <p:sldId id="362" r:id="rId2"/>
    <p:sldId id="344" r:id="rId3"/>
    <p:sldId id="363" r:id="rId4"/>
    <p:sldId id="361" r:id="rId5"/>
    <p:sldId id="347" r:id="rId6"/>
    <p:sldId id="364" r:id="rId7"/>
    <p:sldId id="365" r:id="rId8"/>
    <p:sldId id="366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55" r:id="rId17"/>
    <p:sldId id="356" r:id="rId18"/>
    <p:sldId id="357" r:id="rId19"/>
  </p:sldIdLst>
  <p:sldSz cx="12192000" cy="6858000"/>
  <p:notesSz cx="68580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805" userDrawn="1">
          <p15:clr>
            <a:srgbClr val="A4A3A4"/>
          </p15:clr>
        </p15:guide>
        <p15:guide id="3" orient="horz" pos="1067" userDrawn="1">
          <p15:clr>
            <a:srgbClr val="A4A3A4"/>
          </p15:clr>
        </p15:guide>
        <p15:guide id="4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  <p15:guide id="3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, Katie (SEA-CRE)" initials="JK(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7400"/>
    <a:srgbClr val="F89F1F"/>
    <a:srgbClr val="F8901F"/>
    <a:srgbClr val="C66919"/>
    <a:srgbClr val="FFC600"/>
    <a:srgbClr val="FF8604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60" autoAdjust="0"/>
    <p:restoredTop sz="65092" autoAdjust="0"/>
  </p:normalViewPr>
  <p:slideViewPr>
    <p:cSldViewPr snapToGrid="0">
      <p:cViewPr varScale="1">
        <p:scale>
          <a:sx n="124" d="100"/>
          <a:sy n="124" d="100"/>
        </p:scale>
        <p:origin x="296" y="168"/>
      </p:cViewPr>
      <p:guideLst>
        <p:guide orient="horz" pos="2160"/>
        <p:guide orient="horz" pos="3805"/>
        <p:guide orient="horz" pos="1067"/>
        <p:guide pos="3840"/>
      </p:guideLst>
    </p:cSldViewPr>
  </p:slideViewPr>
  <p:outlineViewPr>
    <p:cViewPr>
      <p:scale>
        <a:sx n="33" d="100"/>
        <a:sy n="33" d="100"/>
      </p:scale>
      <p:origin x="0" y="6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154" y="72"/>
      </p:cViewPr>
      <p:guideLst>
        <p:guide orient="horz" pos="2909"/>
        <p:guide pos="2189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20E8A7-10C0-4A3F-8A5F-C23C99458661}" type="datetimeFigureOut">
              <a:rPr lang="en-US"/>
              <a:pPr>
                <a:defRPr/>
              </a:pPr>
              <a:t>1/29/24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BDA8F0-F90F-480B-81BF-DD12E634FC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2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981E3B-E2FD-4482-B46D-D6CD1BE21990}" type="datetimeFigureOut">
              <a:rPr lang="en-US"/>
              <a:pPr>
                <a:defRPr/>
              </a:pPr>
              <a:t>1/29/24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0838" y="692150"/>
            <a:ext cx="6157912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8" tIns="46229" rIns="92458" bIns="4622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2458" tIns="46229" rIns="92458" bIns="4622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2FC391-0479-4A70-8AC8-8F764AAA7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93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0838" y="692150"/>
            <a:ext cx="6157912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2FC391-0479-4A70-8AC8-8F764AAA773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43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DB36D-8E8D-2543-92E3-2EF91E646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486" y="2204864"/>
            <a:ext cx="10517030" cy="3688557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bg2"/>
              </a:buClr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buClr>
                <a:schemeClr val="bg2"/>
              </a:buClr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Clr>
                <a:schemeClr val="bg2"/>
              </a:buClr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Clr>
                <a:schemeClr val="bg2"/>
              </a:buClr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buClr>
                <a:schemeClr val="bg2"/>
              </a:buClr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39543DF4-BF30-C14A-B01B-CB534EADF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486" y="1052736"/>
            <a:ext cx="10517030" cy="1003622"/>
          </a:xfrm>
          <a:prstGeom prst="rect">
            <a:avLst/>
          </a:prstGeom>
        </p:spPr>
        <p:txBody>
          <a:bodyPr/>
          <a:lstStyle>
            <a:lvl1pPr algn="l">
              <a:defRPr sz="4800" b="1" i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4247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No Page Numb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507DBE2-E03C-EA4A-84FC-B6197DCC3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486" y="1484784"/>
            <a:ext cx="10517030" cy="1011426"/>
          </a:xfrm>
          <a:prstGeom prst="rect">
            <a:avLst/>
          </a:prstGeom>
        </p:spPr>
        <p:txBody>
          <a:bodyPr/>
          <a:lstStyle>
            <a:lvl1pPr algn="l">
              <a:defRPr sz="6000" b="1" i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4778467-A2C7-7F4D-BF67-263E1939B4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7486" y="2564904"/>
            <a:ext cx="10517030" cy="29527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300"/>
              </a:lnSpc>
              <a:spcBef>
                <a:spcPts val="0"/>
              </a:spcBef>
              <a:buFontTx/>
              <a:buNone/>
              <a:defRPr sz="5000" b="1" i="0">
                <a:solidFill>
                  <a:schemeClr val="bg2"/>
                </a:solidFill>
                <a:latin typeface="+mn-lt"/>
              </a:defRPr>
            </a:lvl1pPr>
            <a:lvl2pPr marL="457200" indent="0">
              <a:buFontTx/>
              <a:buNone/>
              <a:defRPr sz="5000" b="1" i="0">
                <a:solidFill>
                  <a:schemeClr val="bg2"/>
                </a:solidFill>
                <a:latin typeface="Franklin Gothic Medium Cond" panose="020B0606030402020204" pitchFamily="34" charset="0"/>
              </a:defRPr>
            </a:lvl2pPr>
            <a:lvl3pPr marL="914400" indent="0">
              <a:buFontTx/>
              <a:buNone/>
              <a:defRPr sz="5000" b="1" i="0">
                <a:solidFill>
                  <a:schemeClr val="bg2"/>
                </a:solidFill>
                <a:latin typeface="Franklin Gothic Medium Cond" panose="020B0606030402020204" pitchFamily="34" charset="0"/>
              </a:defRPr>
            </a:lvl3pPr>
            <a:lvl4pPr marL="1371600" indent="0">
              <a:buFontTx/>
              <a:buNone/>
              <a:defRPr sz="5000" b="1" i="0">
                <a:solidFill>
                  <a:schemeClr val="bg2"/>
                </a:solidFill>
                <a:latin typeface="Franklin Gothic Medium Cond" panose="020B0606030402020204" pitchFamily="34" charset="0"/>
              </a:defRPr>
            </a:lvl4pPr>
            <a:lvl5pPr marL="1828800" indent="0">
              <a:buFontTx/>
              <a:buNone/>
              <a:defRPr sz="5000" b="1" i="0">
                <a:solidFill>
                  <a:schemeClr val="bg2"/>
                </a:solidFill>
                <a:latin typeface="Franklin Gothic Medium Cond" panose="020B06060304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351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Blank_Ad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240A0D-ECEB-EB4B-B5DE-6EBA652E64B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98808" y="1557338"/>
            <a:ext cx="8865897" cy="40322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79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4465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3105151" y="979059"/>
            <a:ext cx="5981700" cy="583047"/>
          </a:xfrm>
        </p:spPr>
        <p:txBody>
          <a:bodyPr/>
          <a:lstStyle>
            <a:lvl1pPr marL="0" indent="0" algn="ctr">
              <a:buNone/>
              <a:defRPr sz="3200" b="0"/>
            </a:lvl1pPr>
          </a:lstStyle>
          <a:p>
            <a:pPr algn="ctr"/>
            <a:r>
              <a:rPr lang="en-US" sz="3200" b="1" dirty="0">
                <a:latin typeface="Franklin Gothic Book" panose="020B0503020102020204" pitchFamily="34" charset="0"/>
              </a:rPr>
              <a:t>&lt;Session&gt;-&lt;Paper#&gt;</a:t>
            </a:r>
            <a:endParaRPr lang="en-US" dirty="0"/>
          </a:p>
        </p:txBody>
      </p:sp>
      <p:sp>
        <p:nvSpPr>
          <p:cNvPr id="22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1768474"/>
            <a:ext cx="10363200" cy="1470024"/>
          </a:xfrm>
        </p:spPr>
        <p:txBody>
          <a:bodyPr>
            <a:normAutofit/>
          </a:bodyPr>
          <a:lstStyle>
            <a:lvl1pPr marL="0" indent="0" algn="ctr">
              <a:buNone/>
              <a:defRPr sz="4400" b="1"/>
            </a:lvl1pPr>
            <a:lvl2pPr marL="347472" indent="0">
              <a:buNone/>
              <a:defRPr/>
            </a:lvl2pPr>
          </a:lstStyle>
          <a:p>
            <a:pPr lvl="0"/>
            <a:r>
              <a:rPr lang="en-US" dirty="0"/>
              <a:t>&lt;Title of Presentation&gt;</a:t>
            </a:r>
          </a:p>
          <a:p>
            <a:pPr lvl="2"/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5"/>
            <a:ext cx="8534400" cy="1348409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&lt;Author Names&gt;</a:t>
            </a:r>
          </a:p>
        </p:txBody>
      </p:sp>
      <p:sp>
        <p:nvSpPr>
          <p:cNvPr id="7" name="Content Placeholder 29"/>
          <p:cNvSpPr>
            <a:spLocks noGrp="1"/>
          </p:cNvSpPr>
          <p:nvPr>
            <p:ph sz="quarter" idx="15" hasCustomPrompt="1"/>
          </p:nvPr>
        </p:nvSpPr>
        <p:spPr>
          <a:xfrm>
            <a:off x="1828800" y="4560409"/>
            <a:ext cx="8534400" cy="908366"/>
          </a:xfrm>
        </p:spPr>
        <p:txBody>
          <a:bodyPr>
            <a:normAutofit/>
          </a:bodyPr>
          <a:lstStyle>
            <a:lvl1pPr marL="0" indent="0" algn="ctr">
              <a:buNone/>
              <a:defRPr sz="2600" b="1"/>
            </a:lvl1pPr>
          </a:lstStyle>
          <a:p>
            <a:pPr lvl="0"/>
            <a:r>
              <a:rPr lang="en-US" dirty="0"/>
              <a:t>&lt;Affiliations&gt;</a:t>
            </a:r>
          </a:p>
        </p:txBody>
      </p:sp>
    </p:spTree>
    <p:extLst>
      <p:ext uri="{BB962C8B-B14F-4D97-AF65-F5344CB8AC3E}">
        <p14:creationId xmlns:p14="http://schemas.microsoft.com/office/powerpoint/2010/main" val="325791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7"/>
            <a:ext cx="10363200" cy="147002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3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49" y="65121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EF114-BD19-4E49-AF11-C346593B86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8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968" y="1"/>
            <a:ext cx="10972800" cy="943429"/>
          </a:xfrm>
        </p:spPr>
        <p:txBody>
          <a:bodyPr/>
          <a:lstStyle>
            <a:lvl1pPr>
              <a:defRPr sz="4400" b="1"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 sz="3200">
                <a:latin typeface="Franklin Gothic Book" panose="020B0503020102020204" pitchFamily="34" charset="0"/>
              </a:defRPr>
            </a:lvl3pPr>
            <a:lvl4pPr>
              <a:defRPr sz="2800">
                <a:latin typeface="Franklin Gothic Book" panose="020B0503020102020204" pitchFamily="34" charset="0"/>
              </a:defRPr>
            </a:lvl4pPr>
            <a:lvl5pPr>
              <a:defRPr sz="2800">
                <a:latin typeface="Franklin Gothic Book" panose="020B0503020102020204" pitchFamily="34" charset="0"/>
              </a:defRPr>
            </a:lvl5pPr>
            <a:lvl6pPr>
              <a:defRPr sz="2800"/>
            </a:lvl6pPr>
            <a:lvl7pPr>
              <a:defRPr sz="2800"/>
            </a:lvl7pPr>
          </a:lstStyle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2"/>
            <a:r>
              <a:rPr lang="en-US" dirty="0"/>
              <a:t>Edit Master text styles</a:t>
            </a:r>
          </a:p>
          <a:p>
            <a:pPr lvl="3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  <a:p>
            <a:pPr lvl="6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49" y="65121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EF114-BD19-4E49-AF11-C346593B86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1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gi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121163A-0771-4544-BA97-A26FBFD924F1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420200"/>
            <a:ext cx="12195464" cy="46856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737AC21-D139-224F-B5F9-3D136F31E101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04" y="121555"/>
            <a:ext cx="1541335" cy="470472"/>
          </a:xfrm>
          <a:prstGeom prst="rect">
            <a:avLst/>
          </a:prstGeom>
        </p:spPr>
      </p:pic>
      <p:pic>
        <p:nvPicPr>
          <p:cNvPr id="22" name="Picture 21" descr="Text&#10;&#10;Description automatically generated">
            <a:extLst>
              <a:ext uri="{FF2B5EF4-FFF2-40B4-BE49-F238E27FC236}">
                <a16:creationId xmlns:a16="http://schemas.microsoft.com/office/drawing/2014/main" id="{C9C1CCF8-00AD-4C30-B3FB-7A66A67A9B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08"/>
          <a:stretch/>
        </p:blipFill>
        <p:spPr>
          <a:xfrm>
            <a:off x="92804" y="6488683"/>
            <a:ext cx="1198988" cy="349380"/>
          </a:xfrm>
          <a:prstGeom prst="rect">
            <a:avLst/>
          </a:prstGeom>
        </p:spPr>
      </p:pic>
      <p:sp>
        <p:nvSpPr>
          <p:cNvPr id="5" name="AutoShape 2">
            <a:extLst>
              <a:ext uri="{FF2B5EF4-FFF2-40B4-BE49-F238E27FC236}">
                <a16:creationId xmlns:a16="http://schemas.microsoft.com/office/drawing/2014/main" id="{82BDF71A-DDC0-7E46-9B6E-A42D109237D2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870588" y="3789040"/>
            <a:ext cx="3756713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699908-0107-4575-AB40-26E488B68014}"/>
              </a:ext>
            </a:extLst>
          </p:cNvPr>
          <p:cNvSpPr txBox="1"/>
          <p:nvPr userDrawn="1"/>
        </p:nvSpPr>
        <p:spPr>
          <a:xfrm>
            <a:off x="11295745" y="6449760"/>
            <a:ext cx="12254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A43C57B-F819-4970-A618-112200EFDF34}" type="slidenum"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" charset="0"/>
                <a:cs typeface="Arial" charset="0"/>
              </a:rPr>
              <a:t>‹#›</a:t>
            </a:fld>
            <a:endParaRPr lang="en-US" sz="2200" b="0" i="0" dirty="0">
              <a:solidFill>
                <a:schemeClr val="bg1"/>
              </a:solidFill>
              <a:latin typeface="+mn-lt"/>
              <a:ea typeface="Arial" charset="0"/>
              <a:cs typeface="Arial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A40DDC44-12C7-4447-B1A4-B1CB77C3C82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322" y="6263140"/>
            <a:ext cx="1541335" cy="84648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39F578-07FB-704A-89AF-D42D842EFD7C}"/>
              </a:ext>
            </a:extLst>
          </p:cNvPr>
          <p:cNvSpPr txBox="1"/>
          <p:nvPr userDrawn="1"/>
        </p:nvSpPr>
        <p:spPr>
          <a:xfrm>
            <a:off x="5307283" y="6503491"/>
            <a:ext cx="26343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" charset="0"/>
                <a:cs typeface="Arial" charset="0"/>
              </a:rPr>
              <a:t>&lt;Session&gt;-&lt;Paper#&gt;</a:t>
            </a:r>
            <a:endParaRPr lang="en-US" sz="1400" b="0" i="0" dirty="0">
              <a:solidFill>
                <a:schemeClr val="bg1"/>
              </a:solidFill>
              <a:latin typeface="+mn-lt"/>
              <a:ea typeface="Arial" charset="0"/>
              <a:cs typeface="Arial" charset="0"/>
            </a:endParaRPr>
          </a:p>
        </p:txBody>
      </p:sp>
      <p:pic>
        <p:nvPicPr>
          <p:cNvPr id="6" name="Picture 5" descr="A logo with a purple and gold design&#10;&#10;Description automatically generated">
            <a:extLst>
              <a:ext uri="{FF2B5EF4-FFF2-40B4-BE49-F238E27FC236}">
                <a16:creationId xmlns:a16="http://schemas.microsoft.com/office/drawing/2014/main" id="{9059B4DE-89AD-9640-7830-263589E59A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0800" y="-2219"/>
            <a:ext cx="628556" cy="65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33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597603" y="2002317"/>
            <a:ext cx="6996793" cy="583047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Franklin Gothic Book" panose="020B0503020102020204" pitchFamily="34" charset="0"/>
                <a:cs typeface="Arial" panose="020B0604020202020204" pitchFamily="34" charset="0"/>
              </a:rPr>
              <a:t>IMS2024</a:t>
            </a:r>
          </a:p>
          <a:p>
            <a:r>
              <a:rPr lang="en-US" sz="4400" b="1" dirty="0">
                <a:latin typeface="Franklin Gothic Book" panose="020B0503020102020204" pitchFamily="34" charset="0"/>
                <a:cs typeface="Arial" panose="020B0604020202020204" pitchFamily="34" charset="0"/>
              </a:rPr>
              <a:t>Oral Presentation Guidelines</a:t>
            </a:r>
          </a:p>
        </p:txBody>
      </p:sp>
    </p:spTree>
    <p:extLst>
      <p:ext uri="{BB962C8B-B14F-4D97-AF65-F5344CB8AC3E}">
        <p14:creationId xmlns:p14="http://schemas.microsoft.com/office/powerpoint/2010/main" val="1487292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Presentation Flow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68960" y="1178750"/>
            <a:ext cx="11338560" cy="486852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Title slide </a:t>
            </a:r>
          </a:p>
          <a:p>
            <a:r>
              <a:rPr lang="en-US" b="1" dirty="0"/>
              <a:t>Outline slide of your talk</a:t>
            </a:r>
          </a:p>
          <a:p>
            <a:r>
              <a:rPr lang="en-US" b="1" dirty="0"/>
              <a:t>Introduction / Motivation / Problems or Challenges</a:t>
            </a:r>
          </a:p>
          <a:p>
            <a:r>
              <a:rPr lang="en-US" b="1" dirty="0"/>
              <a:t>Details of the work</a:t>
            </a:r>
          </a:p>
          <a:p>
            <a:r>
              <a:rPr lang="en-US" b="1" dirty="0"/>
              <a:t>State how your results compare to other reported work</a:t>
            </a:r>
          </a:p>
          <a:p>
            <a:r>
              <a:rPr lang="en-US" b="1" dirty="0"/>
              <a:t>Conclusion slide</a:t>
            </a:r>
          </a:p>
          <a:p>
            <a:r>
              <a:rPr lang="en-US" b="1" dirty="0"/>
              <a:t>Backup slides if desired</a:t>
            </a:r>
          </a:p>
          <a:p>
            <a:r>
              <a:rPr lang="en-US" b="1" dirty="0"/>
              <a:t>Remember to leave time for questions as part of your timeslot</a:t>
            </a:r>
          </a:p>
          <a:p>
            <a:endParaRPr lang="en-US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981200" y="1600205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452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Style Guidelines </a:t>
            </a:r>
            <a:r>
              <a:rPr lang="en-US" sz="24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-  title Franklin Gothic Book with Bold 44 pt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257645"/>
            <a:ext cx="11430000" cy="4718068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defRPr/>
            </a:pPr>
            <a:r>
              <a:rPr lang="en-US" b="1" dirty="0"/>
              <a:t>Use short phrases, not long sentences  </a:t>
            </a:r>
          </a:p>
          <a:p>
            <a:pPr lvl="0">
              <a:lnSpc>
                <a:spcPct val="115000"/>
              </a:lnSpc>
              <a:defRPr/>
            </a:pPr>
            <a:r>
              <a:rPr lang="en-US" b="1" dirty="0"/>
              <a:t>Use Franklin Gothic font with Bold  </a:t>
            </a:r>
            <a:r>
              <a:rPr lang="en-US" sz="1800" b="1" dirty="0">
                <a:solidFill>
                  <a:srgbClr val="FF0000"/>
                </a:solidFill>
              </a:rPr>
              <a:t>-  bullet Franklin Gothic Book with Bold 32 pt</a:t>
            </a:r>
            <a:endParaRPr lang="en-US" b="1" dirty="0"/>
          </a:p>
          <a:p>
            <a:pPr lvl="1">
              <a:lnSpc>
                <a:spcPct val="115000"/>
              </a:lnSpc>
              <a:defRPr/>
            </a:pPr>
            <a:r>
              <a:rPr lang="en-US" b="1" dirty="0">
                <a:cs typeface="Arial" panose="020B0604020202020204" pitchFamily="34" charset="0"/>
              </a:rPr>
              <a:t>1</a:t>
            </a:r>
            <a:r>
              <a:rPr lang="en-US" b="1" baseline="30000" dirty="0">
                <a:cs typeface="Arial" panose="020B0604020202020204" pitchFamily="34" charset="0"/>
              </a:rPr>
              <a:t>st</a:t>
            </a:r>
            <a:r>
              <a:rPr lang="en-US" b="1" dirty="0">
                <a:cs typeface="Arial" panose="020B0604020202020204" pitchFamily="34" charset="0"/>
              </a:rPr>
              <a:t> sub-bullet 28 pt  </a:t>
            </a:r>
            <a:r>
              <a:rPr lang="en-US" sz="1600" b="1" dirty="0">
                <a:solidFill>
                  <a:srgbClr val="FF0000"/>
                </a:solidFill>
              </a:rPr>
              <a:t>-  bullet Franklin Gothic Book with Bold 28 pt</a:t>
            </a:r>
            <a:endParaRPr lang="en-US" sz="2400" b="1" dirty="0"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US" b="1" dirty="0">
                <a:cs typeface="Arial" panose="020B0604020202020204" pitchFamily="34" charset="0"/>
              </a:rPr>
              <a:t>2</a:t>
            </a:r>
            <a:r>
              <a:rPr lang="en-US" b="1" baseline="30000" dirty="0">
                <a:cs typeface="Arial" panose="020B0604020202020204" pitchFamily="34" charset="0"/>
              </a:rPr>
              <a:t>nd</a:t>
            </a:r>
            <a:r>
              <a:rPr lang="en-US" b="1" dirty="0">
                <a:cs typeface="Arial" panose="020B0604020202020204" pitchFamily="34" charset="0"/>
              </a:rPr>
              <a:t> sub-bullet 24 pt</a:t>
            </a:r>
          </a:p>
          <a:p>
            <a:pPr lvl="3">
              <a:defRPr/>
            </a:pPr>
            <a:r>
              <a:rPr lang="en-US" b="1" dirty="0">
                <a:cs typeface="Arial" panose="020B0604020202020204" pitchFamily="34" charset="0"/>
              </a:rPr>
              <a:t>3</a:t>
            </a:r>
            <a:r>
              <a:rPr lang="en-US" b="1" baseline="30000" dirty="0">
                <a:cs typeface="Arial" panose="020B0604020202020204" pitchFamily="34" charset="0"/>
              </a:rPr>
              <a:t>rd</a:t>
            </a:r>
            <a:r>
              <a:rPr lang="en-US" b="1" dirty="0">
                <a:cs typeface="Arial" panose="020B0604020202020204" pitchFamily="34" charset="0"/>
              </a:rPr>
              <a:t> sub-bullet 20 pt</a:t>
            </a:r>
          </a:p>
          <a:p>
            <a:pPr>
              <a:lnSpc>
                <a:spcPct val="115000"/>
              </a:lnSpc>
              <a:defRPr/>
            </a:pPr>
            <a:r>
              <a:rPr lang="en-US" b="1" dirty="0"/>
              <a:t>Don’t use font size smaller than Franklin Gothic 20 pt</a:t>
            </a:r>
            <a:endParaRPr lang="en-US" b="1" i="1" dirty="0"/>
          </a:p>
          <a:p>
            <a:pPr>
              <a:lnSpc>
                <a:spcPct val="115000"/>
              </a:lnSpc>
              <a:defRPr/>
            </a:pPr>
            <a:r>
              <a:rPr lang="en-US" sz="1800" b="1" dirty="0"/>
              <a:t>This font is 18 pt.  Fonts that are smaller than 20 pt, people in the back of the room cannot read your slide.</a:t>
            </a:r>
          </a:p>
          <a:p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2614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Fonts or Symbols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>
              <a:latin typeface="+mn-lt"/>
            </a:endParaRPr>
          </a:p>
          <a:p>
            <a:pPr marL="0" indent="0">
              <a:buNone/>
            </a:pPr>
            <a:endParaRPr lang="en-US" b="1" dirty="0">
              <a:latin typeface="+mn-lt"/>
            </a:endParaRPr>
          </a:p>
          <a:p>
            <a:pPr lvl="2"/>
            <a:r>
              <a:rPr lang="en-US" b="1" dirty="0"/>
              <a:t>Careful with use of:</a:t>
            </a:r>
          </a:p>
          <a:p>
            <a:pPr lvl="3"/>
            <a:r>
              <a:rPr lang="en-US" b="1" dirty="0"/>
              <a:t>Wingdings</a:t>
            </a:r>
          </a:p>
          <a:p>
            <a:pPr lvl="3"/>
            <a:r>
              <a:rPr lang="en-US" b="1" dirty="0"/>
              <a:t>MS Line Draw</a:t>
            </a:r>
          </a:p>
          <a:p>
            <a:pPr lvl="3"/>
            <a:r>
              <a:rPr lang="en-US" b="1" dirty="0"/>
              <a:t>Monotype Sorts</a:t>
            </a:r>
          </a:p>
          <a:p>
            <a:pPr lvl="3"/>
            <a:r>
              <a:rPr lang="en-US" b="1" dirty="0"/>
              <a:t>Symbol fonts</a:t>
            </a:r>
          </a:p>
          <a:p>
            <a:pPr lvl="3"/>
            <a:r>
              <a:rPr lang="en-US" b="1" dirty="0"/>
              <a:t>Asian language fonts</a:t>
            </a:r>
          </a:p>
          <a:p>
            <a:pPr lvl="2"/>
            <a:r>
              <a:rPr lang="en-US" b="1" dirty="0"/>
              <a:t>Please embed TrueType fonts</a:t>
            </a:r>
          </a:p>
          <a:p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018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Style Guidelines (Cont’d)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>
              <a:latin typeface="+mn-lt"/>
            </a:endParaRPr>
          </a:p>
          <a:p>
            <a:pPr marL="0" indent="0">
              <a:buNone/>
            </a:pPr>
            <a:endParaRPr lang="en-US" b="1" dirty="0">
              <a:latin typeface="+mn-lt"/>
            </a:endParaRPr>
          </a:p>
          <a:p>
            <a:pPr lvl="2"/>
            <a:r>
              <a:rPr lang="en-US" b="1" dirty="0"/>
              <a:t>Target time for one slide is 1 to 2 minutes</a:t>
            </a:r>
          </a:p>
          <a:p>
            <a:pPr lvl="2"/>
            <a:r>
              <a:rPr lang="en-US" b="1" dirty="0"/>
              <a:t>Each slide should have a title</a:t>
            </a:r>
          </a:p>
          <a:p>
            <a:pPr lvl="2"/>
            <a:r>
              <a:rPr lang="en-US" b="1" dirty="0"/>
              <a:t>Ideally limit to ~ 9 lines of text</a:t>
            </a:r>
          </a:p>
          <a:p>
            <a:pPr lvl="2"/>
            <a:r>
              <a:rPr lang="en-US" b="1" dirty="0"/>
              <a:t>Ideally limit to ~ 7 words per line</a:t>
            </a:r>
          </a:p>
          <a:p>
            <a:pPr lvl="2"/>
            <a:r>
              <a:rPr lang="en-US" b="1" dirty="0"/>
              <a:t>Slides sized for “</a:t>
            </a:r>
            <a:r>
              <a:rPr lang="en-US" altLang="ja-JP" b="1" dirty="0"/>
              <a:t>On Screen Show”</a:t>
            </a:r>
          </a:p>
          <a:p>
            <a:pPr lvl="2"/>
            <a:r>
              <a:rPr lang="en-US" b="1" dirty="0">
                <a:highlight>
                  <a:srgbClr val="FFFF00"/>
                </a:highlight>
              </a:rPr>
              <a:t>Slide orientation:  Landscape (16:9) </a:t>
            </a:r>
          </a:p>
          <a:p>
            <a:endParaRPr lang="en-US" b="1" dirty="0"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981200" y="1600205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538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Contrast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>
              <a:latin typeface="+mn-lt"/>
            </a:endParaRPr>
          </a:p>
          <a:p>
            <a:pPr marL="0" indent="0">
              <a:buNone/>
            </a:pPr>
            <a:endParaRPr lang="en-US" b="1" dirty="0">
              <a:latin typeface="+mn-lt"/>
            </a:endParaRPr>
          </a:p>
          <a:p>
            <a:pPr lvl="2"/>
            <a:r>
              <a:rPr lang="en-US" b="1" dirty="0"/>
              <a:t>Choose high contrast font colors</a:t>
            </a:r>
          </a:p>
          <a:p>
            <a:pPr lvl="2"/>
            <a:r>
              <a:rPr lang="en-US" b="1" dirty="0"/>
              <a:t>Use dark lines/text on a light background</a:t>
            </a:r>
          </a:p>
          <a:p>
            <a:pPr lvl="3"/>
            <a:r>
              <a:rPr lang="en-US" sz="2400" b="1" dirty="0"/>
              <a:t>Foreground:  Black, </a:t>
            </a:r>
            <a:r>
              <a:rPr lang="en-US" sz="2400" b="1" dirty="0">
                <a:solidFill>
                  <a:srgbClr val="0070C0"/>
                </a:solidFill>
              </a:rPr>
              <a:t>Blue</a:t>
            </a:r>
            <a:r>
              <a:rPr lang="en-US" sz="2400" b="1" dirty="0"/>
              <a:t>, </a:t>
            </a:r>
            <a:r>
              <a:rPr lang="en-US" sz="2400" b="1" dirty="0">
                <a:solidFill>
                  <a:srgbClr val="FF0000"/>
                </a:solidFill>
              </a:rPr>
              <a:t>Red</a:t>
            </a:r>
          </a:p>
          <a:p>
            <a:pPr lvl="3"/>
            <a:r>
              <a:rPr lang="en-US" sz="2400" b="1" dirty="0"/>
              <a:t>Background:  White</a:t>
            </a:r>
          </a:p>
          <a:p>
            <a:pPr lvl="3"/>
            <a:r>
              <a:rPr lang="en-US" sz="2400" b="1" dirty="0"/>
              <a:t>Caution:  </a:t>
            </a:r>
            <a:r>
              <a:rPr lang="en-US" sz="2400" b="1" dirty="0">
                <a:solidFill>
                  <a:srgbClr val="FFFF00"/>
                </a:solidFill>
              </a:rPr>
              <a:t>yellow</a:t>
            </a:r>
            <a:r>
              <a:rPr lang="en-US" sz="2400" b="1" dirty="0"/>
              <a:t>,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grey</a:t>
            </a:r>
            <a:r>
              <a:rPr lang="en-US" sz="2400" b="1" dirty="0"/>
              <a:t>, or </a:t>
            </a:r>
            <a:r>
              <a:rPr lang="en-US" sz="2400" b="1" dirty="0">
                <a:solidFill>
                  <a:srgbClr val="00FFFF"/>
                </a:solidFill>
                <a:ea typeface="ＭＳ Ｐゴシック" pitchFamily="34" charset="-128"/>
              </a:rPr>
              <a:t>cyan</a:t>
            </a:r>
            <a:r>
              <a:rPr lang="en-US" sz="2400" b="1" dirty="0"/>
              <a:t> lettering and lines are unreadable when projected</a:t>
            </a:r>
          </a:p>
          <a:p>
            <a:endParaRPr lang="en-US" b="1" dirty="0">
              <a:latin typeface="+mn-lt"/>
            </a:endParaRPr>
          </a:p>
        </p:txBody>
      </p:sp>
      <p:sp>
        <p:nvSpPr>
          <p:cNvPr id="5" name="Rectangle 1027"/>
          <p:cNvSpPr txBox="1">
            <a:spLocks noChangeArrowheads="1"/>
          </p:cNvSpPr>
          <p:nvPr/>
        </p:nvSpPr>
        <p:spPr>
          <a:xfrm>
            <a:off x="1981200" y="1600205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61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 Speed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pPr lvl="2"/>
            <a:r>
              <a:rPr lang="en-US" sz="12800" b="1" dirty="0"/>
              <a:t>Slides should display without delay (limit use of animation)</a:t>
            </a:r>
          </a:p>
          <a:p>
            <a:pPr lvl="2"/>
            <a:r>
              <a:rPr lang="en-US" sz="12800" b="1" dirty="0"/>
              <a:t>Do not distract the audience with any transition effects</a:t>
            </a:r>
          </a:p>
          <a:p>
            <a:pPr lvl="2"/>
            <a:r>
              <a:rPr lang="en-US" sz="12800" b="1" dirty="0"/>
              <a:t>Avoid the use of slow graphics, fonts, and special effects</a:t>
            </a:r>
          </a:p>
          <a:p>
            <a:pPr lvl="2"/>
            <a:r>
              <a:rPr lang="en-US" sz="12800" b="1" dirty="0"/>
              <a:t>Do not use sound effects</a:t>
            </a: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</p:txBody>
      </p:sp>
      <p:sp>
        <p:nvSpPr>
          <p:cNvPr id="5" name="Rectangle 1027"/>
          <p:cNvSpPr txBox="1">
            <a:spLocks noChangeArrowheads="1"/>
          </p:cNvSpPr>
          <p:nvPr/>
        </p:nvSpPr>
        <p:spPr>
          <a:xfrm>
            <a:off x="1981200" y="1600205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129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Diagrams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pPr marL="0" indent="0">
              <a:buNone/>
            </a:pPr>
            <a:endParaRPr lang="en-US" sz="12800" b="1" dirty="0">
              <a:latin typeface="+mn-lt"/>
            </a:endParaRPr>
          </a:p>
          <a:p>
            <a:pPr lvl="2"/>
            <a:r>
              <a:rPr lang="en-US" sz="12800" b="1" dirty="0"/>
              <a:t>Keep diagrams </a:t>
            </a:r>
          </a:p>
          <a:p>
            <a:pPr lvl="3"/>
            <a:r>
              <a:rPr lang="en-US" sz="12800" b="1" dirty="0"/>
              <a:t>Simple</a:t>
            </a:r>
          </a:p>
          <a:p>
            <a:pPr lvl="3"/>
            <a:r>
              <a:rPr lang="en-US" sz="12800" b="1" dirty="0"/>
              <a:t>Easy to view</a:t>
            </a:r>
          </a:p>
          <a:p>
            <a:pPr lvl="2"/>
            <a:r>
              <a:rPr lang="en-US" sz="12800" b="1" dirty="0"/>
              <a:t>Make all texts readable by using large fonts</a:t>
            </a:r>
          </a:p>
          <a:p>
            <a:pPr lvl="2"/>
            <a:r>
              <a:rPr lang="en-US" sz="12800" b="1" dirty="0"/>
              <a:t>Use all the available space </a:t>
            </a:r>
          </a:p>
          <a:p>
            <a:pPr lvl="2"/>
            <a:r>
              <a:rPr lang="en-US" sz="12800" b="1" dirty="0"/>
              <a:t>Do not use borders</a:t>
            </a:r>
          </a:p>
          <a:p>
            <a:pPr lvl="2"/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981200" y="1600205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62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endParaRPr lang="en-US" b="1" dirty="0">
              <a:latin typeface="+mn-lt"/>
            </a:endParaRPr>
          </a:p>
          <a:p>
            <a:pPr marL="0" indent="0">
              <a:buNone/>
            </a:pPr>
            <a:endParaRPr lang="en-US" sz="12800" b="1" dirty="0">
              <a:latin typeface="+mn-lt"/>
            </a:endParaRPr>
          </a:p>
          <a:p>
            <a:pPr lvl="2"/>
            <a:r>
              <a:rPr lang="en-US" sz="12800" b="1" dirty="0"/>
              <a:t>Use graphs and avoid tables if possible</a:t>
            </a:r>
          </a:p>
          <a:p>
            <a:pPr lvl="2"/>
            <a:r>
              <a:rPr lang="en-US" sz="12800" b="1" dirty="0"/>
              <a:t>Keep graphs simple</a:t>
            </a:r>
          </a:p>
          <a:p>
            <a:pPr lvl="2"/>
            <a:r>
              <a:rPr lang="en-US" sz="12800" b="1" dirty="0"/>
              <a:t>Eliminate or subdue distracting grid lines</a:t>
            </a:r>
          </a:p>
          <a:p>
            <a:pPr lvl="2"/>
            <a:r>
              <a:rPr lang="en-US" sz="12800" b="1" dirty="0"/>
              <a:t>Use sufficiently large font sizes for axes labels</a:t>
            </a:r>
          </a:p>
          <a:p>
            <a:pPr lvl="2"/>
            <a:endParaRPr lang="en-US" altLang="ja-JP" b="1" dirty="0"/>
          </a:p>
          <a:p>
            <a:endParaRPr lang="en-US" b="1" dirty="0"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981200" y="1600205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30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>
              <a:latin typeface="+mn-lt"/>
            </a:endParaRPr>
          </a:p>
          <a:p>
            <a:pPr marL="0" indent="0">
              <a:buNone/>
            </a:pPr>
            <a:endParaRPr lang="en-US" b="1" dirty="0">
              <a:latin typeface="+mn-lt"/>
            </a:endParaRPr>
          </a:p>
          <a:p>
            <a:pPr lvl="2"/>
            <a:r>
              <a:rPr lang="en-US" b="1" dirty="0"/>
              <a:t>Keep your slides simple</a:t>
            </a:r>
          </a:p>
          <a:p>
            <a:pPr lvl="2"/>
            <a:r>
              <a:rPr lang="en-US" b="1" dirty="0"/>
              <a:t>Use large fonts for high visibility</a:t>
            </a:r>
          </a:p>
          <a:p>
            <a:pPr lvl="2"/>
            <a:r>
              <a:rPr lang="en-US" b="1" dirty="0"/>
              <a:t>Use high contrast colors</a:t>
            </a:r>
          </a:p>
          <a:p>
            <a:pPr lvl="2"/>
            <a:r>
              <a:rPr lang="en-US" b="1" dirty="0"/>
              <a:t>Present the highlights, not the details</a:t>
            </a:r>
          </a:p>
          <a:p>
            <a:endParaRPr lang="en-US" b="1" dirty="0"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981200" y="1600205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867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905000" y="1458315"/>
            <a:ext cx="8229600" cy="44757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fontAlgn="auto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600" b="0" dirty="0"/>
              <a:t>This presentation provides the recommended guidelines for preparation of the IMS2024 Podium Presentations, and is an electronic template.</a:t>
            </a:r>
          </a:p>
          <a:p>
            <a:pPr marL="457200" indent="-457200" algn="l" fontAlgn="auto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600" b="0" dirty="0"/>
              <a:t>The file you are reading has settings, colors, and fonts that make it easy to read.</a:t>
            </a:r>
          </a:p>
          <a:p>
            <a:pPr marL="457200" indent="-457200" algn="l" fontAlgn="auto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600" b="0" dirty="0"/>
              <a:t>You may edit this file and replace our slides with your presentation’s contents.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480128" y="-14514"/>
            <a:ext cx="7933872" cy="880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dirty="0">
                <a:latin typeface="Franklin Gothic Book" panose="020B0503020102020204" pitchFamily="34" charset="0"/>
              </a:rPr>
              <a:t>Purpose of this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8398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subTitle" idx="1"/>
          </p:nvPr>
        </p:nvSpPr>
        <p:spPr>
          <a:xfrm>
            <a:off x="2190755" y="3293633"/>
            <a:ext cx="7810501" cy="2268971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96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741287" y="810207"/>
            <a:ext cx="4486275" cy="583047"/>
          </a:xfrm>
        </p:spPr>
        <p:txBody>
          <a:bodyPr/>
          <a:lstStyle/>
          <a:p>
            <a:r>
              <a:rPr lang="en-US" b="1" dirty="0">
                <a:latin typeface="Franklin Gothic Book" panose="020B0503020102020204" pitchFamily="34" charset="0"/>
              </a:rPr>
              <a:t>WE1A-4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836962" y="1861662"/>
            <a:ext cx="8518072" cy="2142877"/>
          </a:xfrm>
        </p:spPr>
        <p:txBody>
          <a:bodyPr>
            <a:noAutofit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A 29-30GHz 64-element Active Phased Array for 5G Application</a:t>
            </a:r>
          </a:p>
          <a:p>
            <a:endParaRPr lang="en-US" dirty="0">
              <a:latin typeface="Franklin Gothic Book" panose="020B0503020102020204" pitchFamily="34" charset="0"/>
            </a:endParaRPr>
          </a:p>
          <a:p>
            <a:endParaRPr lang="en-US" sz="4000" dirty="0"/>
          </a:p>
        </p:txBody>
      </p:sp>
      <p:sp>
        <p:nvSpPr>
          <p:cNvPr id="8" name="Text Placeholder 7"/>
          <p:cNvSpPr>
            <a:spLocks noGrp="1"/>
          </p:cNvSpPr>
          <p:nvPr>
            <p:ph type="subTitle" idx="1"/>
          </p:nvPr>
        </p:nvSpPr>
        <p:spPr>
          <a:xfrm>
            <a:off x="2190753" y="3656426"/>
            <a:ext cx="7810501" cy="2268971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b="1" dirty="0">
                <a:latin typeface="Franklin Gothic Book" panose="020B0503020102020204" pitchFamily="34" charset="0"/>
              </a:rPr>
              <a:t>K. Bao</a:t>
            </a:r>
            <a:r>
              <a:rPr lang="en-US" b="1" baseline="30000" dirty="0">
                <a:latin typeface="Franklin Gothic Book" panose="020B0503020102020204" pitchFamily="34" charset="0"/>
              </a:rPr>
              <a:t>1</a:t>
            </a:r>
            <a:r>
              <a:rPr lang="en-US" b="1" dirty="0">
                <a:latin typeface="Franklin Gothic Book" panose="020B0503020102020204" pitchFamily="34" charset="0"/>
              </a:rPr>
              <a:t>, J. Zhou</a:t>
            </a:r>
            <a:r>
              <a:rPr lang="en-US" b="1" baseline="30000" dirty="0">
                <a:latin typeface="Franklin Gothic Book" panose="020B0503020102020204" pitchFamily="34" charset="0"/>
              </a:rPr>
              <a:t>1,2</a:t>
            </a:r>
            <a:r>
              <a:rPr lang="en-US" b="1" dirty="0">
                <a:latin typeface="Franklin Gothic Book" panose="020B0503020102020204" pitchFamily="34" charset="0"/>
              </a:rPr>
              <a:t>, L. Wang</a:t>
            </a:r>
            <a:r>
              <a:rPr lang="en-US" b="1" baseline="30000" dirty="0">
                <a:latin typeface="Franklin Gothic Book" panose="020B0503020102020204" pitchFamily="34" charset="0"/>
              </a:rPr>
              <a:t>1</a:t>
            </a:r>
            <a:r>
              <a:rPr lang="en-US" b="1" dirty="0">
                <a:latin typeface="Franklin Gothic Book" panose="020B0503020102020204" pitchFamily="34" charset="0"/>
              </a:rPr>
              <a:t>, A. Sun</a:t>
            </a:r>
            <a:r>
              <a:rPr lang="en-US" b="1" baseline="30000" dirty="0">
                <a:latin typeface="Franklin Gothic Book" panose="020B0503020102020204" pitchFamily="34" charset="0"/>
              </a:rPr>
              <a:t>1</a:t>
            </a:r>
            <a:r>
              <a:rPr lang="en-US" b="1" dirty="0">
                <a:latin typeface="Franklin Gothic Book" panose="020B0503020102020204" pitchFamily="34" charset="0"/>
              </a:rPr>
              <a:t>, Q. Zhang</a:t>
            </a:r>
            <a:r>
              <a:rPr lang="en-US" b="1" baseline="30000" dirty="0">
                <a:latin typeface="Franklin Gothic Book" panose="020B0503020102020204" pitchFamily="34" charset="0"/>
              </a:rPr>
              <a:t>1</a:t>
            </a:r>
            <a:r>
              <a:rPr lang="en-US" b="1" dirty="0">
                <a:latin typeface="Franklin Gothic Book" panose="020B0503020102020204" pitchFamily="34" charset="0"/>
              </a:rPr>
              <a:t>, and Y. Shen</a:t>
            </a:r>
            <a:r>
              <a:rPr lang="en-US" b="1" baseline="30000" dirty="0">
                <a:latin typeface="Franklin Gothic Book" panose="020B0503020102020204" pitchFamily="34" charset="0"/>
              </a:rPr>
              <a:t>1,2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600" b="1" baseline="30000" dirty="0">
                <a:latin typeface="Franklin Gothic Book" panose="020B0503020102020204" pitchFamily="34" charset="0"/>
              </a:rPr>
              <a:t>1</a:t>
            </a:r>
            <a:r>
              <a:rPr lang="en-US" sz="2600" b="1" dirty="0">
                <a:latin typeface="Franklin Gothic Book" panose="020B0503020102020204" pitchFamily="34" charset="0"/>
              </a:rPr>
              <a:t>Nanjing Electronic Devices Institute, Nanjing, China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600" b="1" baseline="30000" dirty="0">
                <a:latin typeface="Franklin Gothic Book" panose="020B0503020102020204" pitchFamily="34" charset="0"/>
              </a:rPr>
              <a:t>2</a:t>
            </a:r>
            <a:r>
              <a:rPr lang="en-US" sz="2600" b="1" dirty="0">
                <a:latin typeface="Franklin Gothic Book" panose="020B0503020102020204" pitchFamily="34" charset="0"/>
              </a:rPr>
              <a:t>Science and Technology on Monolithic Integration Circuits and Modules Laboratory, Nanjing, China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058400" y="6483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669042">
            <a:off x="7193945" y="840114"/>
            <a:ext cx="3557528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50070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209800" y="183311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Franklin Gothic Book" panose="020B0503020102020204" pitchFamily="34" charset="0"/>
              </a:rPr>
              <a:t>For Student Paper Finalists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641520" y="885877"/>
            <a:ext cx="1143000" cy="1497594"/>
            <a:chOff x="7848600" y="67804"/>
            <a:chExt cx="1143000" cy="1497594"/>
          </a:xfrm>
        </p:grpSpPr>
        <p:pic>
          <p:nvPicPr>
            <p:cNvPr id="7" name="Content Placeholder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848600" y="67804"/>
              <a:ext cx="1143000" cy="1497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7924800" y="344269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Student </a:t>
              </a:r>
            </a:p>
            <a:p>
              <a:pPr algn="ctr"/>
              <a:r>
                <a:rPr lang="en-US" sz="1200" b="1" dirty="0"/>
                <a:t>Paper</a:t>
              </a:r>
            </a:p>
            <a:p>
              <a:pPr algn="ctr"/>
              <a:r>
                <a:rPr lang="en-US" sz="1200" b="1" dirty="0"/>
                <a:t>Finalist</a:t>
              </a:r>
            </a:p>
          </p:txBody>
        </p:sp>
      </p:grpSp>
      <p:sp>
        <p:nvSpPr>
          <p:cNvPr id="9" name="Subtitle 2"/>
          <p:cNvSpPr txBox="1">
            <a:spLocks/>
          </p:cNvSpPr>
          <p:nvPr/>
        </p:nvSpPr>
        <p:spPr>
          <a:xfrm>
            <a:off x="1975756" y="3141233"/>
            <a:ext cx="8474529" cy="226897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>
                <a:latin typeface="Franklin Gothic Book" panose="020B0503020102020204" pitchFamily="34" charset="0"/>
              </a:rPr>
              <a:t>Add badge in the upper right corner of title slide</a:t>
            </a:r>
          </a:p>
        </p:txBody>
      </p:sp>
    </p:spTree>
    <p:extLst>
      <p:ext uri="{BB962C8B-B14F-4D97-AF65-F5344CB8AC3E}">
        <p14:creationId xmlns:p14="http://schemas.microsoft.com/office/powerpoint/2010/main" val="215473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209800" y="182218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Franklin Gothic Book" panose="020B0503020102020204" pitchFamily="34" charset="0"/>
              </a:rPr>
              <a:t>For Industry Paper Finalists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524500" y="896152"/>
            <a:ext cx="1143000" cy="1497594"/>
            <a:chOff x="7848600" y="67804"/>
            <a:chExt cx="1143000" cy="1497594"/>
          </a:xfrm>
        </p:grpSpPr>
        <p:pic>
          <p:nvPicPr>
            <p:cNvPr id="7" name="Content Placeholder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848600" y="67804"/>
              <a:ext cx="1143000" cy="1497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7924800" y="344269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Industry</a:t>
              </a:r>
            </a:p>
            <a:p>
              <a:pPr algn="ctr"/>
              <a:r>
                <a:rPr lang="en-US" sz="1200" b="1" dirty="0"/>
                <a:t>Paper</a:t>
              </a:r>
            </a:p>
            <a:p>
              <a:pPr algn="ctr"/>
              <a:r>
                <a:rPr lang="en-US" sz="1200" b="1" dirty="0"/>
                <a:t>Finalist</a:t>
              </a:r>
            </a:p>
          </p:txBody>
        </p:sp>
      </p:grpSp>
      <p:sp>
        <p:nvSpPr>
          <p:cNvPr id="9" name="Subtitle 2"/>
          <p:cNvSpPr txBox="1">
            <a:spLocks/>
          </p:cNvSpPr>
          <p:nvPr/>
        </p:nvSpPr>
        <p:spPr>
          <a:xfrm>
            <a:off x="1964876" y="3141233"/>
            <a:ext cx="8463638" cy="226897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>
                <a:latin typeface="Franklin Gothic Book" panose="020B0503020102020204" pitchFamily="34" charset="0"/>
              </a:rPr>
              <a:t>Add badge in the upper right corner of title slide</a:t>
            </a:r>
          </a:p>
        </p:txBody>
      </p:sp>
    </p:spTree>
    <p:extLst>
      <p:ext uri="{BB962C8B-B14F-4D97-AF65-F5344CB8AC3E}">
        <p14:creationId xmlns:p14="http://schemas.microsoft.com/office/powerpoint/2010/main" val="1858325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5524500" y="968071"/>
            <a:ext cx="1143000" cy="1497594"/>
            <a:chOff x="7848600" y="67804"/>
            <a:chExt cx="1143000" cy="1497594"/>
          </a:xfrm>
        </p:grpSpPr>
        <p:pic>
          <p:nvPicPr>
            <p:cNvPr id="7" name="Content Placeholder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848600" y="67804"/>
              <a:ext cx="1143000" cy="1497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7924800" y="344269"/>
              <a:ext cx="914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/>
                <a:t>Advanced Practice</a:t>
              </a:r>
            </a:p>
            <a:p>
              <a:pPr algn="ctr"/>
              <a:r>
                <a:rPr lang="en-US" sz="1000" b="1" dirty="0"/>
                <a:t>Paper</a:t>
              </a:r>
            </a:p>
            <a:p>
              <a:pPr algn="ctr"/>
              <a:r>
                <a:rPr lang="en-US" sz="1000" b="1" dirty="0"/>
                <a:t>Finalist</a:t>
              </a:r>
            </a:p>
          </p:txBody>
        </p:sp>
      </p:grpSp>
      <p:sp>
        <p:nvSpPr>
          <p:cNvPr id="9" name="Subtitle 2"/>
          <p:cNvSpPr txBox="1">
            <a:spLocks/>
          </p:cNvSpPr>
          <p:nvPr/>
        </p:nvSpPr>
        <p:spPr>
          <a:xfrm>
            <a:off x="2351317" y="3196767"/>
            <a:ext cx="8447311" cy="226897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>
                <a:latin typeface="Franklin Gothic Book" panose="020B0503020102020204" pitchFamily="34" charset="0"/>
              </a:rPr>
              <a:t>Add badge in the upper right corner of title slide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393372" y="2080792"/>
            <a:ext cx="10083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Franklin Gothic Book" panose="020B0503020102020204" pitchFamily="34" charset="0"/>
              </a:rPr>
              <a:t>For Advanced Practice Paper Finalists</a:t>
            </a:r>
          </a:p>
        </p:txBody>
      </p:sp>
    </p:spTree>
    <p:extLst>
      <p:ext uri="{BB962C8B-B14F-4D97-AF65-F5344CB8AC3E}">
        <p14:creationId xmlns:p14="http://schemas.microsoft.com/office/powerpoint/2010/main" val="791671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5863772" y="1173554"/>
            <a:ext cx="1143000" cy="1497594"/>
            <a:chOff x="7848600" y="67804"/>
            <a:chExt cx="1143000" cy="1497594"/>
          </a:xfrm>
        </p:grpSpPr>
        <p:pic>
          <p:nvPicPr>
            <p:cNvPr id="7" name="Content Placeholder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848600" y="67804"/>
              <a:ext cx="1143000" cy="1497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7924800" y="344269"/>
              <a:ext cx="914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/>
                <a:t>Early</a:t>
              </a:r>
            </a:p>
            <a:p>
              <a:pPr algn="ctr"/>
              <a:r>
                <a:rPr lang="en-US" sz="1000" b="1" dirty="0"/>
                <a:t>Career</a:t>
              </a:r>
            </a:p>
            <a:p>
              <a:pPr algn="ctr"/>
              <a:r>
                <a:rPr lang="en-US" sz="1000" b="1" dirty="0"/>
                <a:t>Paper</a:t>
              </a:r>
            </a:p>
            <a:p>
              <a:pPr algn="ctr"/>
              <a:r>
                <a:rPr lang="en-US" sz="1000" b="1" dirty="0"/>
                <a:t>Finalist</a:t>
              </a:r>
            </a:p>
          </p:txBody>
        </p:sp>
      </p:grpSp>
      <p:sp>
        <p:nvSpPr>
          <p:cNvPr id="9" name="Subtitle 2"/>
          <p:cNvSpPr txBox="1">
            <a:spLocks/>
          </p:cNvSpPr>
          <p:nvPr/>
        </p:nvSpPr>
        <p:spPr>
          <a:xfrm>
            <a:off x="2351317" y="3196767"/>
            <a:ext cx="8447311" cy="226897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>
                <a:latin typeface="Franklin Gothic Book" panose="020B0503020102020204" pitchFamily="34" charset="0"/>
              </a:rPr>
              <a:t>Add badge in the upper right corner of title slide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393372" y="2079035"/>
            <a:ext cx="10083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Franklin Gothic Book" panose="020B0503020102020204" pitchFamily="34" charset="0"/>
              </a:rPr>
              <a:t>For Early Career Paper Finalists</a:t>
            </a:r>
          </a:p>
        </p:txBody>
      </p:sp>
    </p:spTree>
    <p:extLst>
      <p:ext uri="{BB962C8B-B14F-4D97-AF65-F5344CB8AC3E}">
        <p14:creationId xmlns:p14="http://schemas.microsoft.com/office/powerpoint/2010/main" val="1575581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 the Slide Master!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lvl="2"/>
            <a:r>
              <a:rPr lang="en-US" b="1" dirty="0"/>
              <a:t>Affiliation logos are allowed only on the title slide</a:t>
            </a:r>
          </a:p>
          <a:p>
            <a:pPr lvl="2"/>
            <a:r>
              <a:rPr lang="en-US" b="1" dirty="0"/>
              <a:t>Edit the slide master to list your session and paper designation</a:t>
            </a:r>
          </a:p>
          <a:p>
            <a:pPr lvl="2"/>
            <a:r>
              <a:rPr lang="en-US" b="1" dirty="0"/>
              <a:t>For example: </a:t>
            </a:r>
            <a:r>
              <a:rPr lang="en-US" b="1" dirty="0">
                <a:solidFill>
                  <a:srgbClr val="FF0000"/>
                </a:solidFill>
              </a:rPr>
              <a:t>WE1A - 4</a:t>
            </a:r>
          </a:p>
          <a:p>
            <a:endParaRPr lang="en-US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81200" y="1600205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>
          <a:xfrm>
            <a:off x="4318228" y="3429000"/>
            <a:ext cx="1681880" cy="2951252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265137"/>
      </p:ext>
    </p:extLst>
  </p:cSld>
  <p:clrMapOvr>
    <a:masterClrMapping/>
  </p:clrMapOvr>
</p:sld>
</file>

<file path=ppt/theme/theme1.xml><?xml version="1.0" encoding="utf-8"?>
<a:theme xmlns:a="http://schemas.openxmlformats.org/drawingml/2006/main" name="1_Master">
  <a:themeElements>
    <a:clrScheme name="Custom 4">
      <a:dk1>
        <a:srgbClr val="000000"/>
      </a:dk1>
      <a:lt1>
        <a:srgbClr val="FFFFFF"/>
      </a:lt1>
      <a:dk2>
        <a:srgbClr val="134256"/>
      </a:dk2>
      <a:lt2>
        <a:srgbClr val="197084"/>
      </a:lt2>
      <a:accent1>
        <a:srgbClr val="4EB749"/>
      </a:accent1>
      <a:accent2>
        <a:srgbClr val="58AECA"/>
      </a:accent2>
      <a:accent3>
        <a:srgbClr val="8BB44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18106</TotalTime>
  <Words>585</Words>
  <Application>Microsoft Macintosh PowerPoint</Application>
  <PresentationFormat>Widescreen</PresentationFormat>
  <Paragraphs>138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Franklin Gothic Book</vt:lpstr>
      <vt:lpstr>Franklin Gothic Medium Cond</vt:lpstr>
      <vt:lpstr>Wingdings</vt:lpstr>
      <vt:lpstr>1_Master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Edit the Slide Master!</vt:lpstr>
      <vt:lpstr>Typical Presentation Flow</vt:lpstr>
      <vt:lpstr>Style Guidelines  -  title Franklin Gothic Book with Bold 44 pt</vt:lpstr>
      <vt:lpstr>Special Fonts or Symbols</vt:lpstr>
      <vt:lpstr>Style Guidelines (Cont’d)</vt:lpstr>
      <vt:lpstr>Contrast</vt:lpstr>
      <vt:lpstr>Display Speed</vt:lpstr>
      <vt:lpstr>Diagrams</vt:lpstr>
      <vt:lpstr>Graphs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sleistner</dc:creator>
  <cp:lastModifiedBy>Amanda Scacchitti</cp:lastModifiedBy>
  <cp:revision>606</cp:revision>
  <cp:lastPrinted>2015-10-12T17:01:40Z</cp:lastPrinted>
  <dcterms:created xsi:type="dcterms:W3CDTF">2011-11-17T21:50:28Z</dcterms:created>
  <dcterms:modified xsi:type="dcterms:W3CDTF">2024-01-29T19:07:18Z</dcterms:modified>
</cp:coreProperties>
</file>