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6"/>
  </p:notesMasterIdLst>
  <p:handoutMasterIdLst>
    <p:handoutMasterId r:id="rId7"/>
  </p:handoutMasterIdLst>
  <p:sldIdLst>
    <p:sldId id="363" r:id="rId2"/>
    <p:sldId id="344" r:id="rId3"/>
    <p:sldId id="366" r:id="rId4"/>
    <p:sldId id="368" r:id="rId5"/>
  </p:sldIdLst>
  <p:sldSz cx="12192000" cy="6858000"/>
  <p:notesSz cx="68580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805" userDrawn="1">
          <p15:clr>
            <a:srgbClr val="A4A3A4"/>
          </p15:clr>
        </p15:guide>
        <p15:guide id="3" orient="horz" pos="1067" userDrawn="1">
          <p15:clr>
            <a:srgbClr val="A4A3A4"/>
          </p15:clr>
        </p15:guide>
        <p15:guide id="4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  <p15:guide id="3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, Katie (SEA-CRE)" initials="JK(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7400"/>
    <a:srgbClr val="F89F1F"/>
    <a:srgbClr val="F8901F"/>
    <a:srgbClr val="C66919"/>
    <a:srgbClr val="FFC600"/>
    <a:srgbClr val="FF8604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0" autoAdjust="0"/>
    <p:restoredTop sz="65092" autoAdjust="0"/>
  </p:normalViewPr>
  <p:slideViewPr>
    <p:cSldViewPr snapToGrid="0">
      <p:cViewPr varScale="1">
        <p:scale>
          <a:sx n="124" d="100"/>
          <a:sy n="124" d="100"/>
        </p:scale>
        <p:origin x="296" y="168"/>
      </p:cViewPr>
      <p:guideLst>
        <p:guide orient="horz" pos="2160"/>
        <p:guide orient="horz" pos="3805"/>
        <p:guide orient="horz" pos="1067"/>
        <p:guide pos="3840"/>
      </p:guideLst>
    </p:cSldViewPr>
  </p:slideViewPr>
  <p:outlineViewPr>
    <p:cViewPr>
      <p:scale>
        <a:sx n="33" d="100"/>
        <a:sy n="33" d="100"/>
      </p:scale>
      <p:origin x="0" y="6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54" y="72"/>
      </p:cViewPr>
      <p:guideLst>
        <p:guide orient="horz" pos="2909"/>
        <p:guide pos="2189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20E8A7-10C0-4A3F-8A5F-C23C99458661}" type="datetimeFigureOut">
              <a:rPr lang="en-US"/>
              <a:pPr>
                <a:defRPr/>
              </a:pPr>
              <a:t>2/2/24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BDA8F0-F90F-480B-81BF-DD12E634F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2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981E3B-E2FD-4482-B46D-D6CD1BE21990}" type="datetimeFigureOut">
              <a:rPr lang="en-US"/>
              <a:pPr>
                <a:defRPr/>
              </a:pPr>
              <a:t>2/2/24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0838" y="692150"/>
            <a:ext cx="6157912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8" tIns="46229" rIns="92458" bIns="4622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2458" tIns="46229" rIns="92458" bIns="4622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668"/>
            <a:ext cx="2971800" cy="461804"/>
          </a:xfrm>
          <a:prstGeom prst="rect">
            <a:avLst/>
          </a:prstGeom>
        </p:spPr>
        <p:txBody>
          <a:bodyPr vert="horz" lIns="92458" tIns="46229" rIns="92458" bIns="46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2FC391-0479-4A70-8AC8-8F764AAA7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93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DB36D-8E8D-2543-92E3-2EF91E646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486" y="2204864"/>
            <a:ext cx="10517030" cy="3688557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buClr>
                <a:schemeClr val="bg2"/>
              </a:buClr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39543DF4-BF30-C14A-B01B-CB534EADF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486" y="1052736"/>
            <a:ext cx="10517030" cy="1003622"/>
          </a:xfrm>
          <a:prstGeom prst="rect">
            <a:avLst/>
          </a:prstGeom>
        </p:spPr>
        <p:txBody>
          <a:bodyPr/>
          <a:lstStyle>
            <a:lvl1pPr algn="l">
              <a:defRPr sz="4800" b="1" i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247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No Page Numb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507DBE2-E03C-EA4A-84FC-B6197DCC3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486" y="1484784"/>
            <a:ext cx="10517030" cy="1011426"/>
          </a:xfrm>
          <a:prstGeom prst="rect">
            <a:avLst/>
          </a:prstGeom>
        </p:spPr>
        <p:txBody>
          <a:bodyPr/>
          <a:lstStyle>
            <a:lvl1pPr algn="l">
              <a:defRPr sz="6000" b="1" i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4778467-A2C7-7F4D-BF67-263E1939B4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7486" y="2564904"/>
            <a:ext cx="10517030" cy="29527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300"/>
              </a:lnSpc>
              <a:spcBef>
                <a:spcPts val="0"/>
              </a:spcBef>
              <a:buFontTx/>
              <a:buNone/>
              <a:defRPr sz="5000" b="1" i="0">
                <a:solidFill>
                  <a:schemeClr val="bg2"/>
                </a:solidFill>
                <a:latin typeface="+mn-lt"/>
              </a:defRPr>
            </a:lvl1pPr>
            <a:lvl2pPr marL="457200" indent="0">
              <a:buFontTx/>
              <a:buNone/>
              <a:defRPr sz="5000" b="1" i="0">
                <a:solidFill>
                  <a:schemeClr val="bg2"/>
                </a:solidFill>
                <a:latin typeface="Franklin Gothic Medium Cond" panose="020B0606030402020204" pitchFamily="34" charset="0"/>
              </a:defRPr>
            </a:lvl2pPr>
            <a:lvl3pPr marL="914400" indent="0">
              <a:buFontTx/>
              <a:buNone/>
              <a:defRPr sz="5000" b="1" i="0">
                <a:solidFill>
                  <a:schemeClr val="bg2"/>
                </a:solidFill>
                <a:latin typeface="Franklin Gothic Medium Cond" panose="020B0606030402020204" pitchFamily="34" charset="0"/>
              </a:defRPr>
            </a:lvl3pPr>
            <a:lvl4pPr marL="1371600" indent="0">
              <a:buFontTx/>
              <a:buNone/>
              <a:defRPr sz="5000" b="1" i="0">
                <a:solidFill>
                  <a:schemeClr val="bg2"/>
                </a:solidFill>
                <a:latin typeface="Franklin Gothic Medium Cond" panose="020B0606030402020204" pitchFamily="34" charset="0"/>
              </a:defRPr>
            </a:lvl4pPr>
            <a:lvl5pPr marL="1828800" indent="0">
              <a:buFontTx/>
              <a:buNone/>
              <a:defRPr sz="5000" b="1" i="0">
                <a:solidFill>
                  <a:schemeClr val="bg2"/>
                </a:solidFill>
                <a:latin typeface="Franklin Gothic Medium Cond" panose="020B06060304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351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Blank_Ad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240A0D-ECEB-EB4B-B5DE-6EBA652E64B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98808" y="1557338"/>
            <a:ext cx="8865897" cy="40322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9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446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3105151" y="979059"/>
            <a:ext cx="5981700" cy="583047"/>
          </a:xfrm>
        </p:spPr>
        <p:txBody>
          <a:bodyPr/>
          <a:lstStyle>
            <a:lvl1pPr marL="0" indent="0" algn="ctr">
              <a:buNone/>
              <a:defRPr sz="3200" b="0"/>
            </a:lvl1pPr>
          </a:lstStyle>
          <a:p>
            <a:pPr algn="ctr"/>
            <a:r>
              <a:rPr lang="en-US" sz="3200" b="1" dirty="0">
                <a:latin typeface="Franklin Gothic Book" panose="020B0503020102020204" pitchFamily="34" charset="0"/>
              </a:rPr>
              <a:t>&lt;Session&gt;-&lt;Paper#&gt;</a:t>
            </a:r>
            <a:endParaRPr lang="en-US" dirty="0"/>
          </a:p>
        </p:txBody>
      </p:sp>
      <p:sp>
        <p:nvSpPr>
          <p:cNvPr id="2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1768474"/>
            <a:ext cx="10363200" cy="1470024"/>
          </a:xfrm>
        </p:spPr>
        <p:txBody>
          <a:bodyPr>
            <a:normAutofit/>
          </a:bodyPr>
          <a:lstStyle>
            <a:lvl1pPr marL="0" indent="0" algn="ctr">
              <a:buNone/>
              <a:defRPr sz="4400" b="1"/>
            </a:lvl1pPr>
            <a:lvl2pPr marL="347472" indent="0">
              <a:buNone/>
              <a:defRPr/>
            </a:lvl2pPr>
          </a:lstStyle>
          <a:p>
            <a:pPr lvl="0"/>
            <a:r>
              <a:rPr lang="en-US" dirty="0"/>
              <a:t>&lt;Title of Presentation&gt;</a:t>
            </a:r>
          </a:p>
          <a:p>
            <a:pPr lvl="2"/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5"/>
            <a:ext cx="8534400" cy="1348409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&lt;Author Names&gt;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29"/>
          <p:cNvSpPr>
            <a:spLocks noGrp="1"/>
          </p:cNvSpPr>
          <p:nvPr>
            <p:ph sz="quarter" idx="15" hasCustomPrompt="1"/>
          </p:nvPr>
        </p:nvSpPr>
        <p:spPr>
          <a:xfrm>
            <a:off x="1828800" y="5234609"/>
            <a:ext cx="8534400" cy="908366"/>
          </a:xfrm>
        </p:spPr>
        <p:txBody>
          <a:bodyPr>
            <a:normAutofit/>
          </a:bodyPr>
          <a:lstStyle>
            <a:lvl1pPr marL="0" indent="0" algn="ctr">
              <a:buNone/>
              <a:defRPr sz="2600" b="1"/>
            </a:lvl1pPr>
          </a:lstStyle>
          <a:p>
            <a:pPr lvl="0"/>
            <a:r>
              <a:rPr lang="en-US" dirty="0"/>
              <a:t>&lt;Affiliations&gt;</a:t>
            </a:r>
          </a:p>
        </p:txBody>
      </p:sp>
    </p:spTree>
    <p:extLst>
      <p:ext uri="{BB962C8B-B14F-4D97-AF65-F5344CB8AC3E}">
        <p14:creationId xmlns:p14="http://schemas.microsoft.com/office/powerpoint/2010/main" val="280857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7"/>
            <a:ext cx="103632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3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49" y="65121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EF114-BD19-4E49-AF11-C346593B86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gi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121163A-0771-4544-BA97-A26FBFD924F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64785"/>
            <a:ext cx="12195464" cy="5239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737AC21-D139-224F-B5F9-3D136F31E101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4" y="131716"/>
            <a:ext cx="1541335" cy="470472"/>
          </a:xfrm>
          <a:prstGeom prst="rect">
            <a:avLst/>
          </a:prstGeom>
        </p:spPr>
      </p:pic>
      <p:pic>
        <p:nvPicPr>
          <p:cNvPr id="22" name="Picture 21" descr="Text&#10;&#10;Description automatically generated">
            <a:extLst>
              <a:ext uri="{FF2B5EF4-FFF2-40B4-BE49-F238E27FC236}">
                <a16:creationId xmlns:a16="http://schemas.microsoft.com/office/drawing/2014/main" id="{C9C1CCF8-00AD-4C30-B3FB-7A66A67A9B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8"/>
          <a:stretch/>
        </p:blipFill>
        <p:spPr>
          <a:xfrm>
            <a:off x="92804" y="6488683"/>
            <a:ext cx="1198988" cy="349380"/>
          </a:xfrm>
          <a:prstGeom prst="rect">
            <a:avLst/>
          </a:prstGeom>
        </p:spPr>
      </p:pic>
      <p:sp>
        <p:nvSpPr>
          <p:cNvPr id="5" name="AutoShape 2">
            <a:extLst>
              <a:ext uri="{FF2B5EF4-FFF2-40B4-BE49-F238E27FC236}">
                <a16:creationId xmlns:a16="http://schemas.microsoft.com/office/drawing/2014/main" id="{82BDF71A-DDC0-7E46-9B6E-A42D109237D2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870588" y="3789040"/>
            <a:ext cx="3756713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A40DDC44-12C7-4447-B1A4-B1CB77C3C827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322" y="6263140"/>
            <a:ext cx="1541335" cy="84648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39F578-07FB-704A-89AF-D42D842EFD7C}"/>
              </a:ext>
            </a:extLst>
          </p:cNvPr>
          <p:cNvSpPr txBox="1"/>
          <p:nvPr userDrawn="1"/>
        </p:nvSpPr>
        <p:spPr>
          <a:xfrm>
            <a:off x="5257078" y="6472884"/>
            <a:ext cx="167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" charset="0"/>
                <a:cs typeface="Arial" charset="0"/>
              </a:rPr>
              <a:t>&lt;Session&gt;-&lt;Paper#&gt;</a:t>
            </a:r>
            <a:endParaRPr lang="en-US" sz="1400" b="0" i="0" dirty="0">
              <a:solidFill>
                <a:schemeClr val="bg1"/>
              </a:solidFill>
              <a:latin typeface="+mn-lt"/>
              <a:ea typeface="Arial" charset="0"/>
              <a:cs typeface="Arial" charset="0"/>
            </a:endParaRPr>
          </a:p>
        </p:txBody>
      </p:sp>
      <p:pic>
        <p:nvPicPr>
          <p:cNvPr id="2" name="Picture 1" descr="A logo with a purple and gold design&#10;&#10;Description automatically generated">
            <a:extLst>
              <a:ext uri="{FF2B5EF4-FFF2-40B4-BE49-F238E27FC236}">
                <a16:creationId xmlns:a16="http://schemas.microsoft.com/office/drawing/2014/main" id="{56910E80-D192-D6EA-7FD5-0300C5FD3319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188" y="40739"/>
            <a:ext cx="582008" cy="60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33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4" r:id="rId5"/>
    <p:sldLayoutId id="214748374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cs typeface="Arial" panose="020B0604020202020204" pitchFamily="34" charset="0"/>
              </a:rPr>
              <a:t>IMS2024 </a:t>
            </a:r>
          </a:p>
          <a:p>
            <a:r>
              <a:rPr lang="en-US" b="1" dirty="0">
                <a:cs typeface="Arial" panose="020B0604020202020204" pitchFamily="34" charset="0"/>
              </a:rPr>
              <a:t>Interactive Forum (IF) Poster Guidelines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328149" y="65121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093EF114-BD19-4E49-AF11-C346593B86D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4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3505" y="988824"/>
            <a:ext cx="11044989" cy="4475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b="0" dirty="0"/>
              <a:t>Your Interactive Forum (IF) presentation(s) at IMS2024 will consist of an electronic “poster” on a horizontal monitor, using the provided computer.</a:t>
            </a: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b="0" dirty="0"/>
              <a:t>A single, electronic poster discussing the participant’s research in broad strokes. This poster should include a </a:t>
            </a:r>
            <a:r>
              <a:rPr lang="en-US" sz="2600" b="0" dirty="0" err="1"/>
              <a:t>penta</a:t>
            </a:r>
            <a:r>
              <a:rPr lang="en-US" sz="2600" b="0" dirty="0"/>
              <a:t> chart, which covers the primary motivations, insights, and results of the project. </a:t>
            </a: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b="0" dirty="0"/>
              <a:t>Participants are responsible for preparing and bringing their poster to their specific IF session on a USB drive.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373605" y="0"/>
            <a:ext cx="9444789" cy="6311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+mn-lt"/>
              </a:rPr>
              <a:t>Instructions on IF Poster Preparation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4A4913-7506-6641-A025-F75D0B116A7C}"/>
              </a:ext>
            </a:extLst>
          </p:cNvPr>
          <p:cNvSpPr txBox="1"/>
          <p:nvPr/>
        </p:nvSpPr>
        <p:spPr>
          <a:xfrm>
            <a:off x="2029325" y="4377518"/>
            <a:ext cx="8133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IMPORTANT NOTE:  IF Presenters MUST check in with the Session Chair(s) at the Check-In Area at least 15 minutes prior to the start of their session.</a:t>
            </a:r>
            <a:endParaRPr lang="en-US" sz="20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9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24852" y="1121431"/>
            <a:ext cx="11526253" cy="49906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0" dirty="0"/>
              <a:t>A </a:t>
            </a:r>
            <a:r>
              <a:rPr lang="en-US" sz="2600" b="0" dirty="0" err="1"/>
              <a:t>penta</a:t>
            </a:r>
            <a:r>
              <a:rPr lang="en-US" sz="2600" b="0" dirty="0"/>
              <a:t> chart provides a concise summary of a paper/project by displaying principle information needed to understand the project in a clear and easy-to-read manner. </a:t>
            </a:r>
          </a:p>
          <a:p>
            <a:pPr marL="457200" indent="-4572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0" dirty="0"/>
              <a:t>A </a:t>
            </a:r>
            <a:r>
              <a:rPr lang="en-US" sz="2600" b="0" dirty="0" err="1"/>
              <a:t>penta</a:t>
            </a:r>
            <a:r>
              <a:rPr lang="en-US" sz="2600" b="0" dirty="0"/>
              <a:t> chart example is provided on Slide 4. The entire poster should be prepared in landscape 16 x 9 format in PowerPoint or PDF format. </a:t>
            </a:r>
          </a:p>
          <a:p>
            <a:pPr marL="457200" indent="-4572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0" dirty="0"/>
              <a:t>The </a:t>
            </a:r>
            <a:r>
              <a:rPr lang="en-US" sz="2600" b="0" dirty="0" err="1"/>
              <a:t>penta</a:t>
            </a:r>
            <a:r>
              <a:rPr lang="en-US" sz="2600" b="0" dirty="0"/>
              <a:t> chart is divided into five sections:</a:t>
            </a:r>
          </a:p>
          <a:p>
            <a:pPr marL="800100" lvl="1" indent="-3429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dirty="0"/>
              <a:t>Status quo – Background and motivation, current state-of-the-art. What problem are you trying to solve, or what improvement are you trying to make?</a:t>
            </a:r>
          </a:p>
          <a:p>
            <a:pPr marL="800100" lvl="1" indent="-3429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dirty="0"/>
              <a:t>New insights – Describe what’s new about your approach. Why should people care?</a:t>
            </a:r>
          </a:p>
          <a:p>
            <a:pPr marL="800100" lvl="1" indent="-3429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dirty="0"/>
              <a:t>Description - Main achievements, concept, how it works, assumptions and weaknesses.</a:t>
            </a:r>
          </a:p>
          <a:p>
            <a:pPr marL="800100" lvl="1" indent="-3429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dirty="0"/>
              <a:t>Quantitative impacts – What were your results, and how do these compare with existing technologies/techniques?</a:t>
            </a:r>
          </a:p>
          <a:p>
            <a:pPr marL="800100" lvl="1" indent="-342900" algn="l" fontAlgn="auto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dirty="0"/>
              <a:t>Proposed concept goal - Final product of your work. Where is this leading, and what are the next steps?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3601343" y="-24604"/>
            <a:ext cx="4989313" cy="770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+mn-lt"/>
              </a:rPr>
              <a:t>Penta Chart</a:t>
            </a:r>
          </a:p>
        </p:txBody>
      </p:sp>
    </p:spTree>
    <p:extLst>
      <p:ext uri="{BB962C8B-B14F-4D97-AF65-F5344CB8AC3E}">
        <p14:creationId xmlns:p14="http://schemas.microsoft.com/office/powerpoint/2010/main" val="3303877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E54AF6-40B2-1B47-AD67-4F6AF343115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1999" cy="10099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  <a:defRPr sz="2601" b="0" i="0" u="none" strike="noStrike" cap="none">
                <a:solidFill>
                  <a:schemeClr val="dk1"/>
                </a:solidFill>
                <a:latin typeface="+mj-lt"/>
                <a:ea typeface="Source Sans Pro"/>
                <a:cs typeface="Source Sans Pro"/>
                <a:sym typeface="Source Sans Pro"/>
              </a:defRPr>
            </a:lvl1pPr>
            <a:lvl2pPr lvl="1" indent="0">
              <a:spcBef>
                <a:spcPts val="0"/>
              </a:spcBef>
              <a:buNone/>
              <a:defRPr sz="1801"/>
            </a:lvl2pPr>
            <a:lvl3pPr lvl="2" indent="0">
              <a:spcBef>
                <a:spcPts val="0"/>
              </a:spcBef>
              <a:buNone/>
              <a:defRPr sz="1801"/>
            </a:lvl3pPr>
            <a:lvl4pPr lvl="3" indent="0">
              <a:spcBef>
                <a:spcPts val="0"/>
              </a:spcBef>
              <a:buNone/>
              <a:defRPr sz="1801"/>
            </a:lvl4pPr>
            <a:lvl5pPr lvl="4" indent="0">
              <a:spcBef>
                <a:spcPts val="0"/>
              </a:spcBef>
              <a:buNone/>
              <a:defRPr sz="1801"/>
            </a:lvl5pPr>
            <a:lvl6pPr lvl="5" indent="0">
              <a:spcBef>
                <a:spcPts val="0"/>
              </a:spcBef>
              <a:buNone/>
              <a:defRPr sz="1801"/>
            </a:lvl6pPr>
            <a:lvl7pPr lvl="6" indent="0">
              <a:spcBef>
                <a:spcPts val="0"/>
              </a:spcBef>
              <a:buNone/>
              <a:defRPr sz="1801"/>
            </a:lvl7pPr>
            <a:lvl8pPr lvl="7" indent="0">
              <a:spcBef>
                <a:spcPts val="0"/>
              </a:spcBef>
              <a:buNone/>
              <a:defRPr sz="1801"/>
            </a:lvl8pPr>
            <a:lvl9pPr lvl="8" indent="0">
              <a:spcBef>
                <a:spcPts val="0"/>
              </a:spcBef>
              <a:buNone/>
              <a:defRPr sz="1801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Source Sans Pro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sym typeface="Source Sans Pro"/>
              </a:rPr>
              <a:t>Development of a Reconfigurable Low Cost </a:t>
            </a:r>
            <a:b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sym typeface="Source Sans Pro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sym typeface="Source Sans Pro"/>
              </a:rPr>
              <a:t>Multi-Mode Radar System for Contactless Vital Signs Detection </a:t>
            </a:r>
            <a:b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sym typeface="Source Sans Pro"/>
              </a:rPr>
            </a:b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sym typeface="Source Sans Pro"/>
              </a:rPr>
              <a:t>F. Quaiyum, L. Ren, S. Nahar, F. Foroughian, A. E. Fathy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sym typeface="Source Sans Pro"/>
            </a:endParaRPr>
          </a:p>
        </p:txBody>
      </p:sp>
      <p:sp>
        <p:nvSpPr>
          <p:cNvPr id="63" name="Shape 141">
            <a:extLst>
              <a:ext uri="{FF2B5EF4-FFF2-40B4-BE49-F238E27FC236}">
                <a16:creationId xmlns:a16="http://schemas.microsoft.com/office/drawing/2014/main" id="{E28E285E-D8EF-5B42-9661-D687DB962F60}"/>
              </a:ext>
            </a:extLst>
          </p:cNvPr>
          <p:cNvSpPr/>
          <p:nvPr/>
        </p:nvSpPr>
        <p:spPr>
          <a:xfrm>
            <a:off x="717674" y="2401730"/>
            <a:ext cx="2901326" cy="8180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71450" indent="-171450"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en-US" sz="1000" dirty="0"/>
              <a:t>A hybrid approach required: UWB for short range heart rate detection and imaging, CW for long range vital signs</a:t>
            </a:r>
            <a:endParaRPr lang="en-US" sz="200" dirty="0"/>
          </a:p>
          <a:p>
            <a:pPr marL="171450" indent="-171450"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en-US" sz="1000" dirty="0"/>
              <a:t>Traditional hybrid systems bulky, expensive and difficult to control</a:t>
            </a:r>
          </a:p>
        </p:txBody>
      </p:sp>
      <p:pic>
        <p:nvPicPr>
          <p:cNvPr id="65" name="Picture 64" descr="hd20-2.jpg">
            <a:extLst>
              <a:ext uri="{FF2B5EF4-FFF2-40B4-BE49-F238E27FC236}">
                <a16:creationId xmlns:a16="http://schemas.microsoft.com/office/drawing/2014/main" id="{6DA0D790-47FE-3C4B-BA64-D7A8EAA800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3128" y="1421894"/>
            <a:ext cx="1643434" cy="821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192A645D-E535-DF4A-9589-29D7529730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3974" y="1392539"/>
            <a:ext cx="1702472" cy="891311"/>
          </a:xfrm>
          <a:prstGeom prst="rect">
            <a:avLst/>
          </a:prstGeom>
        </p:spPr>
      </p:pic>
      <p:sp>
        <p:nvSpPr>
          <p:cNvPr id="67" name="Shape 141">
            <a:extLst>
              <a:ext uri="{FF2B5EF4-FFF2-40B4-BE49-F238E27FC236}">
                <a16:creationId xmlns:a16="http://schemas.microsoft.com/office/drawing/2014/main" id="{A7FC7992-C8F3-5B4E-85F5-723B5AD41B08}"/>
              </a:ext>
            </a:extLst>
          </p:cNvPr>
          <p:cNvSpPr/>
          <p:nvPr/>
        </p:nvSpPr>
        <p:spPr>
          <a:xfrm>
            <a:off x="1029219" y="1156603"/>
            <a:ext cx="2284493" cy="15679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algn="ctr">
              <a:buClr>
                <a:srgbClr val="CC0066"/>
              </a:buClr>
            </a:pPr>
            <a:r>
              <a:rPr lang="en-US" sz="1050" dirty="0">
                <a:solidFill>
                  <a:srgbClr val="FF0000"/>
                </a:solidFill>
              </a:rPr>
              <a:t>Contactless Vital Signs Monitoring</a:t>
            </a:r>
          </a:p>
        </p:txBody>
      </p:sp>
      <p:sp>
        <p:nvSpPr>
          <p:cNvPr id="68" name="Shape 141">
            <a:extLst>
              <a:ext uri="{FF2B5EF4-FFF2-40B4-BE49-F238E27FC236}">
                <a16:creationId xmlns:a16="http://schemas.microsoft.com/office/drawing/2014/main" id="{175AADA8-136B-464B-8E18-BCFFD0218095}"/>
              </a:ext>
            </a:extLst>
          </p:cNvPr>
          <p:cNvSpPr/>
          <p:nvPr/>
        </p:nvSpPr>
        <p:spPr>
          <a:xfrm>
            <a:off x="787336" y="4443718"/>
            <a:ext cx="2903985" cy="15794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r>
              <a:rPr lang="en-US" sz="950" dirty="0"/>
              <a:t>Multi-Mode Operation with </a:t>
            </a:r>
            <a:r>
              <a:rPr lang="en-US" sz="950" dirty="0" err="1"/>
              <a:t>Reconfigurability</a:t>
            </a:r>
            <a:endParaRPr lang="en-US" sz="950" dirty="0"/>
          </a:p>
          <a:p>
            <a:endParaRPr lang="en-US" sz="300" dirty="0"/>
          </a:p>
          <a:p>
            <a:pPr marL="171450" indent="-171450"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en-US" sz="1000" dirty="0"/>
              <a:t>UWB Mode</a:t>
            </a:r>
          </a:p>
          <a:p>
            <a:endParaRPr lang="en-US" sz="300" dirty="0"/>
          </a:p>
          <a:p>
            <a:pPr marL="228600" indent="-111125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en-US" sz="1000" dirty="0"/>
              <a:t>Short-range SAR operation</a:t>
            </a:r>
          </a:p>
          <a:p>
            <a:pPr marL="117475">
              <a:buClr>
                <a:srgbClr val="00B050"/>
              </a:buClr>
            </a:pPr>
            <a:endParaRPr lang="en-US" sz="100" dirty="0"/>
          </a:p>
          <a:p>
            <a:pPr marL="228600" indent="-111125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en-US" sz="1000" dirty="0"/>
              <a:t>Center frequency shifting for higher sensitivity</a:t>
            </a:r>
          </a:p>
          <a:p>
            <a:pPr marL="117475"/>
            <a:endParaRPr lang="en-US" sz="300" dirty="0"/>
          </a:p>
          <a:p>
            <a:pPr marL="171450" indent="-171450"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en-US" sz="1000" dirty="0"/>
              <a:t>CW Mode Operation </a:t>
            </a:r>
          </a:p>
          <a:p>
            <a:endParaRPr lang="en-US" sz="300" dirty="0"/>
          </a:p>
          <a:p>
            <a:pPr marL="228600" indent="-111125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en-US" sz="1000" dirty="0"/>
              <a:t>Long range remote triage</a:t>
            </a:r>
          </a:p>
          <a:p>
            <a:pPr marL="117475">
              <a:buClr>
                <a:srgbClr val="00B050"/>
              </a:buClr>
            </a:pPr>
            <a:endParaRPr lang="en-US" sz="100" dirty="0"/>
          </a:p>
          <a:p>
            <a:pPr marL="228600" indent="-111125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en-US" sz="1000" dirty="0"/>
              <a:t>Interferometry functionality using dual CW operation 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D23BACB-2655-2540-8625-C29E0E7E077C}"/>
              </a:ext>
            </a:extLst>
          </p:cNvPr>
          <p:cNvGrpSpPr/>
          <p:nvPr/>
        </p:nvGrpSpPr>
        <p:grpSpPr>
          <a:xfrm>
            <a:off x="860330" y="3870937"/>
            <a:ext cx="2677148" cy="479932"/>
            <a:chOff x="583606" y="4087031"/>
            <a:chExt cx="2170498" cy="38910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62B0F79A-3F41-5340-9F98-989E2CFDE4E0}"/>
                </a:ext>
              </a:extLst>
            </p:cNvPr>
            <p:cNvGrpSpPr/>
            <p:nvPr/>
          </p:nvGrpSpPr>
          <p:grpSpPr>
            <a:xfrm>
              <a:off x="583606" y="4090934"/>
              <a:ext cx="541083" cy="385202"/>
              <a:chOff x="631414" y="4090934"/>
              <a:chExt cx="541083" cy="385202"/>
            </a:xfrm>
          </p:grpSpPr>
          <p:sp>
            <p:nvSpPr>
              <p:cNvPr id="79" name="Cube 78">
                <a:extLst>
                  <a:ext uri="{FF2B5EF4-FFF2-40B4-BE49-F238E27FC236}">
                    <a16:creationId xmlns:a16="http://schemas.microsoft.com/office/drawing/2014/main" id="{6A6F716B-552A-1B43-BCA4-62DC3C714FA6}"/>
                  </a:ext>
                </a:extLst>
              </p:cNvPr>
              <p:cNvSpPr/>
              <p:nvPr/>
            </p:nvSpPr>
            <p:spPr>
              <a:xfrm>
                <a:off x="631414" y="4090934"/>
                <a:ext cx="541083" cy="385202"/>
              </a:xfrm>
              <a:prstGeom prst="cub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5C9D07D8-F5AF-E348-96EE-1BD330790F05}"/>
                  </a:ext>
                </a:extLst>
              </p:cNvPr>
              <p:cNvSpPr txBox="1"/>
              <p:nvPr/>
            </p:nvSpPr>
            <p:spPr>
              <a:xfrm>
                <a:off x="688104" y="4199137"/>
                <a:ext cx="33921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900" b="1" dirty="0">
                    <a:solidFill>
                      <a:srgbClr val="FF0000"/>
                    </a:solidFill>
                  </a:rPr>
                  <a:t>CW Radar</a:t>
                </a:r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2915184E-C0E2-C642-9551-300A191A2FF9}"/>
                </a:ext>
              </a:extLst>
            </p:cNvPr>
            <p:cNvGrpSpPr/>
            <p:nvPr/>
          </p:nvGrpSpPr>
          <p:grpSpPr>
            <a:xfrm>
              <a:off x="1363445" y="4087031"/>
              <a:ext cx="541083" cy="385202"/>
              <a:chOff x="631414" y="4090934"/>
              <a:chExt cx="541083" cy="385202"/>
            </a:xfrm>
          </p:grpSpPr>
          <p:sp>
            <p:nvSpPr>
              <p:cNvPr id="77" name="Cube 76">
                <a:extLst>
                  <a:ext uri="{FF2B5EF4-FFF2-40B4-BE49-F238E27FC236}">
                    <a16:creationId xmlns:a16="http://schemas.microsoft.com/office/drawing/2014/main" id="{82A1C80E-16EA-7248-87D5-B6D63A5A1A7F}"/>
                  </a:ext>
                </a:extLst>
              </p:cNvPr>
              <p:cNvSpPr/>
              <p:nvPr/>
            </p:nvSpPr>
            <p:spPr>
              <a:xfrm>
                <a:off x="631414" y="4090934"/>
                <a:ext cx="541083" cy="385202"/>
              </a:xfrm>
              <a:prstGeom prst="cub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627B114C-D95F-E446-8ACC-3C32EE704E1D}"/>
                  </a:ext>
                </a:extLst>
              </p:cNvPr>
              <p:cNvSpPr txBox="1"/>
              <p:nvPr/>
            </p:nvSpPr>
            <p:spPr>
              <a:xfrm>
                <a:off x="688104" y="4199137"/>
                <a:ext cx="33921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900" b="1" dirty="0">
                    <a:solidFill>
                      <a:srgbClr val="0000FF"/>
                    </a:solidFill>
                  </a:rPr>
                  <a:t>UWB Radar</a:t>
                </a: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72936700-2DB8-BE45-A3CA-FA7068373B8D}"/>
                </a:ext>
              </a:extLst>
            </p:cNvPr>
            <p:cNvGrpSpPr/>
            <p:nvPr/>
          </p:nvGrpSpPr>
          <p:grpSpPr>
            <a:xfrm>
              <a:off x="2213021" y="4087031"/>
              <a:ext cx="541083" cy="385202"/>
              <a:chOff x="631414" y="4090934"/>
              <a:chExt cx="541083" cy="385202"/>
            </a:xfrm>
          </p:grpSpPr>
          <p:sp>
            <p:nvSpPr>
              <p:cNvPr id="75" name="Cube 74">
                <a:extLst>
                  <a:ext uri="{FF2B5EF4-FFF2-40B4-BE49-F238E27FC236}">
                    <a16:creationId xmlns:a16="http://schemas.microsoft.com/office/drawing/2014/main" id="{87F0F1DB-844D-0F48-8500-F387459E9FFF}"/>
                  </a:ext>
                </a:extLst>
              </p:cNvPr>
              <p:cNvSpPr/>
              <p:nvPr/>
            </p:nvSpPr>
            <p:spPr>
              <a:xfrm>
                <a:off x="631414" y="4090934"/>
                <a:ext cx="541083" cy="385202"/>
              </a:xfrm>
              <a:prstGeom prst="cub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629B4768-8B9F-784F-873A-3C03C99BC214}"/>
                  </a:ext>
                </a:extLst>
              </p:cNvPr>
              <p:cNvSpPr txBox="1"/>
              <p:nvPr/>
            </p:nvSpPr>
            <p:spPr>
              <a:xfrm>
                <a:off x="649342" y="4199137"/>
                <a:ext cx="39590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900" b="1" dirty="0">
                    <a:solidFill>
                      <a:srgbClr val="CC0066"/>
                    </a:solidFill>
                  </a:rPr>
                  <a:t>Hybrid Radar</a:t>
                </a:r>
              </a:p>
            </p:txBody>
          </p:sp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1F9F89AF-EC9F-174E-A6A6-6E63685FF17A}"/>
                </a:ext>
              </a:extLst>
            </p:cNvPr>
            <p:cNvSpPr txBox="1"/>
            <p:nvPr/>
          </p:nvSpPr>
          <p:spPr>
            <a:xfrm>
              <a:off x="1127360" y="4167347"/>
              <a:ext cx="24030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b="1" dirty="0"/>
                <a:t>+</a:t>
              </a:r>
              <a:endParaRPr lang="en-US" sz="900" b="1" dirty="0"/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7349770A-B972-4C4B-BAA0-71925D8C9A91}"/>
                </a:ext>
              </a:extLst>
            </p:cNvPr>
            <p:cNvCxnSpPr/>
            <p:nvPr/>
          </p:nvCxnSpPr>
          <p:spPr>
            <a:xfrm>
              <a:off x="1954314" y="4261223"/>
              <a:ext cx="20917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Shape 141">
            <a:extLst>
              <a:ext uri="{FF2B5EF4-FFF2-40B4-BE49-F238E27FC236}">
                <a16:creationId xmlns:a16="http://schemas.microsoft.com/office/drawing/2014/main" id="{FB2933EE-1A27-9E45-91BF-93D9EEC2E3AA}"/>
              </a:ext>
            </a:extLst>
          </p:cNvPr>
          <p:cNvSpPr/>
          <p:nvPr/>
        </p:nvSpPr>
        <p:spPr>
          <a:xfrm>
            <a:off x="4436532" y="3268202"/>
            <a:ext cx="3091284" cy="2611668"/>
          </a:xfrm>
          <a:prstGeom prst="rect">
            <a:avLst/>
          </a:prstGeom>
          <a:noFill/>
          <a:ln>
            <a:noFill/>
          </a:ln>
        </p:spPr>
        <p:txBody>
          <a:bodyPr lIns="45720" tIns="0" rIns="45720" bIns="0" anchor="t" anchorCtr="0">
            <a:noAutofit/>
          </a:bodyPr>
          <a:lstStyle/>
          <a:p>
            <a:r>
              <a:rPr lang="en-US" sz="1000" dirty="0"/>
              <a:t>The transceiver is mainly composed of three parts:</a:t>
            </a:r>
          </a:p>
          <a:p>
            <a:endParaRPr lang="en-US" sz="400" dirty="0"/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FF0000"/>
                </a:solidFill>
              </a:rPr>
              <a:t>Waveform Generator</a:t>
            </a:r>
          </a:p>
          <a:p>
            <a:pPr marL="227013" indent="-166688">
              <a:buFont typeface="Wingdings" panose="05000000000000000000" pitchFamily="2" charset="2"/>
              <a:buChar char="Ø"/>
            </a:pPr>
            <a:r>
              <a:rPr lang="en-US" sz="1000" dirty="0"/>
              <a:t>Two channel DDS board where each channel can be independently configured </a:t>
            </a:r>
          </a:p>
          <a:p>
            <a:pPr marL="227013" indent="-166688"/>
            <a:endParaRPr lang="en-US" sz="200" dirty="0"/>
          </a:p>
          <a:p>
            <a:pPr marL="227013" indent="-166688">
              <a:buFont typeface="Wingdings" panose="05000000000000000000" pitchFamily="2" charset="2"/>
              <a:buChar char="Ø"/>
            </a:pPr>
            <a:r>
              <a:rPr lang="en-US" sz="1000" dirty="0"/>
              <a:t>Capable of providing either a CW signal or SFCW signal</a:t>
            </a:r>
          </a:p>
          <a:p>
            <a:pPr marL="112713"/>
            <a:endParaRPr lang="en-US" sz="400" dirty="0"/>
          </a:p>
          <a:p>
            <a:pPr marL="171450" indent="-171450">
              <a:buClr>
                <a:srgbClr val="0000FF"/>
              </a:buClr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0000FF"/>
                </a:solidFill>
              </a:rPr>
              <a:t>Microcontroller</a:t>
            </a:r>
          </a:p>
          <a:p>
            <a:pPr marL="227013" indent="-166688">
              <a:buFont typeface="Wingdings" panose="05000000000000000000" pitchFamily="2" charset="2"/>
              <a:buChar char="Ø"/>
            </a:pPr>
            <a:r>
              <a:rPr lang="en-US" sz="1000" dirty="0"/>
              <a:t>Configures the waveform generator to perform in CW or in SFCW mode</a:t>
            </a:r>
          </a:p>
          <a:p>
            <a:pPr marL="112713"/>
            <a:endParaRPr lang="en-US" sz="200" dirty="0"/>
          </a:p>
          <a:p>
            <a:pPr marL="227013" indent="-166688">
              <a:buFont typeface="Wingdings" panose="05000000000000000000" pitchFamily="2" charset="2"/>
              <a:buChar char="Ø"/>
            </a:pPr>
            <a:r>
              <a:rPr lang="en-US" sz="1000" dirty="0"/>
              <a:t>Controls the SPDT switches enabling center frequency reconfiguration</a:t>
            </a:r>
          </a:p>
          <a:p>
            <a:pPr marL="112713"/>
            <a:endParaRPr lang="en-US" sz="400" dirty="0"/>
          </a:p>
          <a:p>
            <a:pPr marL="171450" indent="-171450"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CC0066"/>
                </a:solidFill>
              </a:rPr>
              <a:t>Microwave Front End</a:t>
            </a:r>
          </a:p>
          <a:p>
            <a:pPr marL="227013" indent="-166688">
              <a:buFont typeface="Wingdings" panose="05000000000000000000" pitchFamily="2" charset="2"/>
              <a:buChar char="Ø"/>
            </a:pPr>
            <a:r>
              <a:rPr lang="en-US" sz="1000" dirty="0"/>
              <a:t>Consisting of the Amplifiers, Mixers, Power Dividers and Antennas</a:t>
            </a:r>
          </a:p>
        </p:txBody>
      </p:sp>
      <p:pic>
        <p:nvPicPr>
          <p:cNvPr id="82" name="Picture 81">
            <a:extLst>
              <a:ext uri="{FF2B5EF4-FFF2-40B4-BE49-F238E27FC236}">
                <a16:creationId xmlns:a16="http://schemas.microsoft.com/office/drawing/2014/main" id="{580945E5-B66A-FE49-9E53-5DD2146A8D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4926" y="1243936"/>
            <a:ext cx="3042890" cy="1827211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A00B2490-BF39-F34D-907A-57401AEA1AD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9129" y="1171867"/>
            <a:ext cx="1260088" cy="912609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C4BCDD04-0CF5-EE4F-B220-EC3BEDDB7D9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60275" y="1182959"/>
            <a:ext cx="1262661" cy="914263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DC79F822-301F-DC46-A806-D585570EA80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6755" y="2357889"/>
            <a:ext cx="1430783" cy="838121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64BE61A1-F44D-A34F-A455-C33FB9BE35C6}"/>
              </a:ext>
            </a:extLst>
          </p:cNvPr>
          <p:cNvSpPr txBox="1"/>
          <p:nvPr/>
        </p:nvSpPr>
        <p:spPr>
          <a:xfrm>
            <a:off x="8760298" y="2084112"/>
            <a:ext cx="1615531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b="1" dirty="0"/>
              <a:t>Lower Band (2-4 GHz) SFCW mode. Lacks sensitivity, useful in through wall applications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F850B34-FBE9-E84B-8E58-B72141904A10}"/>
              </a:ext>
            </a:extLst>
          </p:cNvPr>
          <p:cNvSpPr txBox="1"/>
          <p:nvPr/>
        </p:nvSpPr>
        <p:spPr>
          <a:xfrm>
            <a:off x="10428083" y="2084112"/>
            <a:ext cx="12380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b="1" dirty="0"/>
              <a:t>Higher Band (7-9 GHz) SFCW mode for higher sensitivity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33EAFB6-57F2-AF4F-B81B-64AB941ADC8E}"/>
              </a:ext>
            </a:extLst>
          </p:cNvPr>
          <p:cNvSpPr txBox="1"/>
          <p:nvPr/>
        </p:nvSpPr>
        <p:spPr>
          <a:xfrm>
            <a:off x="9268729" y="3206838"/>
            <a:ext cx="1941149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b="1" dirty="0"/>
              <a:t>CW mode for long range vital signs detection</a:t>
            </a:r>
          </a:p>
        </p:txBody>
      </p:sp>
      <p:sp>
        <p:nvSpPr>
          <p:cNvPr id="89" name="Shape 141">
            <a:extLst>
              <a:ext uri="{FF2B5EF4-FFF2-40B4-BE49-F238E27FC236}">
                <a16:creationId xmlns:a16="http://schemas.microsoft.com/office/drawing/2014/main" id="{93B7F0A5-98B7-C441-A3A2-D6EF06465E53}"/>
              </a:ext>
            </a:extLst>
          </p:cNvPr>
          <p:cNvSpPr/>
          <p:nvPr/>
        </p:nvSpPr>
        <p:spPr>
          <a:xfrm>
            <a:off x="8807116" y="3919065"/>
            <a:ext cx="2787779" cy="1967576"/>
          </a:xfrm>
          <a:prstGeom prst="rect">
            <a:avLst/>
          </a:prstGeom>
          <a:noFill/>
          <a:ln>
            <a:noFill/>
          </a:ln>
        </p:spPr>
        <p:txBody>
          <a:bodyPr lIns="45720" tIns="0" rIns="45720" bIns="0" anchor="t" anchorCtr="0">
            <a:noAutofit/>
          </a:bodyPr>
          <a:lstStyle/>
          <a:p>
            <a:r>
              <a:rPr lang="en-US" sz="1050" dirty="0"/>
              <a:t>Multi-Mode Radar System featuring:</a:t>
            </a:r>
          </a:p>
          <a:p>
            <a:endParaRPr lang="en-US" sz="500" dirty="0"/>
          </a:p>
          <a:p>
            <a:pPr marL="171450" indent="-171450"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en-US" sz="1050" dirty="0"/>
              <a:t>Minimal Size, Weight, and Power (SWAP) capable of high-resolution, and high-quality imaging</a:t>
            </a:r>
          </a:p>
          <a:p>
            <a:pPr>
              <a:buClr>
                <a:srgbClr val="CC0066"/>
              </a:buClr>
            </a:pPr>
            <a:endParaRPr lang="en-US" sz="500" dirty="0"/>
          </a:p>
          <a:p>
            <a:pPr marL="171450" indent="-171450"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en-US" sz="1050" dirty="0"/>
              <a:t>Low cost due to the sharing of components</a:t>
            </a:r>
          </a:p>
          <a:p>
            <a:pPr>
              <a:buClr>
                <a:srgbClr val="CC0066"/>
              </a:buClr>
            </a:pPr>
            <a:endParaRPr lang="en-US" sz="500" dirty="0"/>
          </a:p>
          <a:p>
            <a:pPr marL="171450" indent="-171450"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en-US" sz="1050" dirty="0"/>
              <a:t>Totally controlled by a micro-controller</a:t>
            </a:r>
          </a:p>
          <a:p>
            <a:pPr>
              <a:buClr>
                <a:srgbClr val="CC0066"/>
              </a:buClr>
            </a:pPr>
            <a:endParaRPr lang="en-US" sz="500" dirty="0"/>
          </a:p>
          <a:p>
            <a:pPr marL="171450" indent="-171450"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en-US" sz="1050" dirty="0"/>
              <a:t>High sensitivity high frequency operation without the requirement of sophisticated PLL/DDS board 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E7FF573-D9AD-2549-8ACA-62DC20B048D2}"/>
              </a:ext>
            </a:extLst>
          </p:cNvPr>
          <p:cNvSpPr/>
          <p:nvPr/>
        </p:nvSpPr>
        <p:spPr>
          <a:xfrm rot="19081853">
            <a:off x="4551853" y="2988757"/>
            <a:ext cx="284244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Franklin Gothic Demi" panose="020B0703020102020204" pitchFamily="34" charset="0"/>
              </a:rPr>
              <a:t>EXAMPLE</a:t>
            </a:r>
          </a:p>
        </p:txBody>
      </p:sp>
      <p:sp>
        <p:nvSpPr>
          <p:cNvPr id="91" name="Shape 29">
            <a:extLst>
              <a:ext uri="{FF2B5EF4-FFF2-40B4-BE49-F238E27FC236}">
                <a16:creationId xmlns:a16="http://schemas.microsoft.com/office/drawing/2014/main" id="{BE5A2DEA-C4B1-C14A-AD69-773FB4801914}"/>
              </a:ext>
            </a:extLst>
          </p:cNvPr>
          <p:cNvSpPr/>
          <p:nvPr/>
        </p:nvSpPr>
        <p:spPr>
          <a:xfrm>
            <a:off x="686154" y="1089111"/>
            <a:ext cx="3017520" cy="225159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6" tIns="45700" rIns="91426" bIns="45700" anchor="ctr" anchorCtr="0">
            <a:noAutofit/>
          </a:bodyPr>
          <a:lstStyle/>
          <a:p>
            <a:pPr algn="ctr"/>
            <a:endParaRPr sz="1801">
              <a:solidFill>
                <a:srgbClr val="FFFFFF"/>
              </a:solidFill>
            </a:endParaRPr>
          </a:p>
        </p:txBody>
      </p:sp>
      <p:sp>
        <p:nvSpPr>
          <p:cNvPr id="92" name="Shape 32">
            <a:extLst>
              <a:ext uri="{FF2B5EF4-FFF2-40B4-BE49-F238E27FC236}">
                <a16:creationId xmlns:a16="http://schemas.microsoft.com/office/drawing/2014/main" id="{8E241541-B13B-4F44-9EE6-EE6A811DDF1C}"/>
              </a:ext>
            </a:extLst>
          </p:cNvPr>
          <p:cNvSpPr/>
          <p:nvPr/>
        </p:nvSpPr>
        <p:spPr>
          <a:xfrm>
            <a:off x="682555" y="3734705"/>
            <a:ext cx="3017520" cy="2243788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6" tIns="45700" rIns="91426" bIns="45700" anchor="ctr" anchorCtr="0">
            <a:noAutofit/>
          </a:bodyPr>
          <a:lstStyle/>
          <a:p>
            <a:pPr algn="ctr"/>
            <a:endParaRPr sz="1801">
              <a:solidFill>
                <a:srgbClr val="FFFFFF"/>
              </a:solidFill>
            </a:endParaRPr>
          </a:p>
        </p:txBody>
      </p:sp>
      <p:sp>
        <p:nvSpPr>
          <p:cNvPr id="93" name="Shape 34">
            <a:extLst>
              <a:ext uri="{FF2B5EF4-FFF2-40B4-BE49-F238E27FC236}">
                <a16:creationId xmlns:a16="http://schemas.microsoft.com/office/drawing/2014/main" id="{E4F32273-59D8-1946-8192-0CCDBBC674B3}"/>
              </a:ext>
            </a:extLst>
          </p:cNvPr>
          <p:cNvSpPr/>
          <p:nvPr/>
        </p:nvSpPr>
        <p:spPr>
          <a:xfrm>
            <a:off x="4325723" y="1134831"/>
            <a:ext cx="3319637" cy="4851976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6" tIns="45700" rIns="91426" bIns="45700" anchor="ctr" anchorCtr="0">
            <a:noAutofit/>
          </a:bodyPr>
          <a:lstStyle/>
          <a:p>
            <a:pPr algn="ctr"/>
            <a:endParaRPr sz="1801">
              <a:solidFill>
                <a:srgbClr val="FFFFFF"/>
              </a:solidFill>
            </a:endParaRPr>
          </a:p>
        </p:txBody>
      </p:sp>
      <p:sp>
        <p:nvSpPr>
          <p:cNvPr id="94" name="Shape 40">
            <a:extLst>
              <a:ext uri="{FF2B5EF4-FFF2-40B4-BE49-F238E27FC236}">
                <a16:creationId xmlns:a16="http://schemas.microsoft.com/office/drawing/2014/main" id="{D02621BE-3739-204C-BD0D-266ED8F9FD6C}"/>
              </a:ext>
            </a:extLst>
          </p:cNvPr>
          <p:cNvSpPr/>
          <p:nvPr/>
        </p:nvSpPr>
        <p:spPr>
          <a:xfrm>
            <a:off x="1957304" y="3386423"/>
            <a:ext cx="398561" cy="30525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/>
          </a:solidFill>
          <a:ln w="25400" cap="flat" cmpd="sng">
            <a:solidFill>
              <a:srgbClr val="71884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6" tIns="45700" rIns="91426" bIns="45700" anchor="ctr" anchorCtr="0">
            <a:noAutofit/>
          </a:bodyPr>
          <a:lstStyle/>
          <a:p>
            <a:pPr algn="ctr"/>
            <a:endParaRPr sz="1801">
              <a:solidFill>
                <a:srgbClr val="FFFFFF"/>
              </a:solidFill>
            </a:endParaRPr>
          </a:p>
        </p:txBody>
      </p:sp>
      <p:sp>
        <p:nvSpPr>
          <p:cNvPr id="95" name="Shape 42">
            <a:extLst>
              <a:ext uri="{FF2B5EF4-FFF2-40B4-BE49-F238E27FC236}">
                <a16:creationId xmlns:a16="http://schemas.microsoft.com/office/drawing/2014/main" id="{1012E1AA-D4DB-B84B-AF21-6630E3189726}"/>
              </a:ext>
            </a:extLst>
          </p:cNvPr>
          <p:cNvSpPr/>
          <p:nvPr/>
        </p:nvSpPr>
        <p:spPr>
          <a:xfrm rot="-5400000">
            <a:off x="7590245" y="2179399"/>
            <a:ext cx="557178" cy="21835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/>
          </a:solidFill>
          <a:ln w="25400" cap="flat" cmpd="sng">
            <a:solidFill>
              <a:srgbClr val="71884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6" tIns="45700" rIns="91426" bIns="45700" anchor="ctr" anchorCtr="0">
            <a:noAutofit/>
          </a:bodyPr>
          <a:lstStyle/>
          <a:p>
            <a:pPr algn="ctr"/>
            <a:endParaRPr sz="1801">
              <a:solidFill>
                <a:srgbClr val="FFFFFF"/>
              </a:solidFill>
            </a:endParaRPr>
          </a:p>
        </p:txBody>
      </p:sp>
      <p:sp>
        <p:nvSpPr>
          <p:cNvPr id="96" name="Shape 43">
            <a:extLst>
              <a:ext uri="{FF2B5EF4-FFF2-40B4-BE49-F238E27FC236}">
                <a16:creationId xmlns:a16="http://schemas.microsoft.com/office/drawing/2014/main" id="{9EE3614B-0DB1-B744-A6E1-F4ECFC6011A1}"/>
              </a:ext>
            </a:extLst>
          </p:cNvPr>
          <p:cNvSpPr/>
          <p:nvPr/>
        </p:nvSpPr>
        <p:spPr>
          <a:xfrm>
            <a:off x="10071906" y="3404256"/>
            <a:ext cx="398561" cy="30525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/>
          </a:solidFill>
          <a:ln w="25400" cap="flat" cmpd="sng">
            <a:solidFill>
              <a:srgbClr val="71884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6" tIns="45700" rIns="91426" bIns="45700" anchor="ctr" anchorCtr="0">
            <a:noAutofit/>
          </a:bodyPr>
          <a:lstStyle/>
          <a:p>
            <a:pPr algn="ctr"/>
            <a:endParaRPr sz="1801">
              <a:solidFill>
                <a:srgbClr val="FFFFFF"/>
              </a:solidFill>
            </a:endParaRPr>
          </a:p>
        </p:txBody>
      </p:sp>
      <p:sp>
        <p:nvSpPr>
          <p:cNvPr id="97" name="Shape 29">
            <a:extLst>
              <a:ext uri="{FF2B5EF4-FFF2-40B4-BE49-F238E27FC236}">
                <a16:creationId xmlns:a16="http://schemas.microsoft.com/office/drawing/2014/main" id="{88EF2A2D-4D03-7742-8167-4577D094BE8A}"/>
              </a:ext>
            </a:extLst>
          </p:cNvPr>
          <p:cNvSpPr/>
          <p:nvPr/>
        </p:nvSpPr>
        <p:spPr>
          <a:xfrm>
            <a:off x="8696266" y="1111971"/>
            <a:ext cx="3017520" cy="225159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6" tIns="45700" rIns="91426" bIns="45700" anchor="ctr" anchorCtr="0">
            <a:noAutofit/>
          </a:bodyPr>
          <a:lstStyle/>
          <a:p>
            <a:pPr algn="ctr"/>
            <a:endParaRPr sz="1801">
              <a:solidFill>
                <a:srgbClr val="FFFFFF"/>
              </a:solidFill>
            </a:endParaRPr>
          </a:p>
        </p:txBody>
      </p:sp>
      <p:sp>
        <p:nvSpPr>
          <p:cNvPr id="98" name="Shape 29">
            <a:extLst>
              <a:ext uri="{FF2B5EF4-FFF2-40B4-BE49-F238E27FC236}">
                <a16:creationId xmlns:a16="http://schemas.microsoft.com/office/drawing/2014/main" id="{46840957-FF72-BD43-8E01-8A690F3280B8}"/>
              </a:ext>
            </a:extLst>
          </p:cNvPr>
          <p:cNvSpPr/>
          <p:nvPr/>
        </p:nvSpPr>
        <p:spPr>
          <a:xfrm>
            <a:off x="8677017" y="3735215"/>
            <a:ext cx="3017520" cy="225159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6" tIns="45700" rIns="91426" bIns="45700" anchor="ctr" anchorCtr="0">
            <a:noAutofit/>
          </a:bodyPr>
          <a:lstStyle/>
          <a:p>
            <a:pPr algn="ctr"/>
            <a:endParaRPr sz="1801">
              <a:solidFill>
                <a:srgbClr val="FFFFFF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F029397-45BE-6841-B10B-FEF8BB385496}"/>
              </a:ext>
            </a:extLst>
          </p:cNvPr>
          <p:cNvSpPr txBox="1"/>
          <p:nvPr/>
        </p:nvSpPr>
        <p:spPr>
          <a:xfrm rot="16200000">
            <a:off x="-652270" y="2036723"/>
            <a:ext cx="224917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solidFill>
                  <a:srgbClr val="366092"/>
                </a:solidFill>
              </a:rPr>
              <a:t>STATUS QUO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B141512-C8E8-FD44-AC99-11A55B80CC3D}"/>
              </a:ext>
            </a:extLst>
          </p:cNvPr>
          <p:cNvSpPr txBox="1"/>
          <p:nvPr/>
        </p:nvSpPr>
        <p:spPr>
          <a:xfrm rot="16200000">
            <a:off x="-650676" y="4667029"/>
            <a:ext cx="22689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solidFill>
                  <a:srgbClr val="366092"/>
                </a:solidFill>
              </a:rPr>
              <a:t>NEW INSIGHTS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68685A8-FD6D-704B-97CD-252C2B932359}"/>
              </a:ext>
            </a:extLst>
          </p:cNvPr>
          <p:cNvSpPr txBox="1"/>
          <p:nvPr/>
        </p:nvSpPr>
        <p:spPr>
          <a:xfrm rot="16200000">
            <a:off x="1551935" y="3351809"/>
            <a:ext cx="48768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solidFill>
                  <a:srgbClr val="366092"/>
                </a:solidFill>
              </a:rPr>
              <a:t>DESCRIPTION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1C2CCA2-5E4E-A94F-8E63-7DCF6148BDA7}"/>
              </a:ext>
            </a:extLst>
          </p:cNvPr>
          <p:cNvSpPr txBox="1"/>
          <p:nvPr/>
        </p:nvSpPr>
        <p:spPr>
          <a:xfrm rot="16200000">
            <a:off x="7149801" y="1907130"/>
            <a:ext cx="240987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solidFill>
                  <a:srgbClr val="366092"/>
                </a:solidFill>
              </a:rPr>
              <a:t>QUANTITATIVE IMPACT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15E73A9-926D-B646-A635-41887BF2FED1}"/>
              </a:ext>
            </a:extLst>
          </p:cNvPr>
          <p:cNvSpPr txBox="1"/>
          <p:nvPr/>
        </p:nvSpPr>
        <p:spPr>
          <a:xfrm rot="16200000">
            <a:off x="7209895" y="4541110"/>
            <a:ext cx="22592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solidFill>
                  <a:srgbClr val="366092"/>
                </a:solidFill>
              </a:rPr>
              <a:t>PROPOSED CONCEPT GOALS</a:t>
            </a:r>
          </a:p>
        </p:txBody>
      </p:sp>
      <p:sp>
        <p:nvSpPr>
          <p:cNvPr id="104" name="Shape 42">
            <a:extLst>
              <a:ext uri="{FF2B5EF4-FFF2-40B4-BE49-F238E27FC236}">
                <a16:creationId xmlns:a16="http://schemas.microsoft.com/office/drawing/2014/main" id="{96EF5CE2-8882-604F-A8EB-49C70E1FD7BE}"/>
              </a:ext>
            </a:extLst>
          </p:cNvPr>
          <p:cNvSpPr/>
          <p:nvPr/>
        </p:nvSpPr>
        <p:spPr>
          <a:xfrm rot="-5400000">
            <a:off x="3711468" y="4808475"/>
            <a:ext cx="557178" cy="21835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/>
          </a:solidFill>
          <a:ln w="25400" cap="flat" cmpd="sng">
            <a:solidFill>
              <a:srgbClr val="71884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6" tIns="45700" rIns="91426" bIns="45700" anchor="ctr" anchorCtr="0">
            <a:noAutofit/>
          </a:bodyPr>
          <a:lstStyle/>
          <a:p>
            <a:pPr algn="ctr"/>
            <a:endParaRPr sz="180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693563"/>
      </p:ext>
    </p:extLst>
  </p:cSld>
  <p:clrMapOvr>
    <a:masterClrMapping/>
  </p:clrMapOvr>
</p:sld>
</file>

<file path=ppt/theme/theme1.xml><?xml version="1.0" encoding="utf-8"?>
<a:theme xmlns:a="http://schemas.openxmlformats.org/drawingml/2006/main" name="1_Master">
  <a:themeElements>
    <a:clrScheme name="Custom 4">
      <a:dk1>
        <a:srgbClr val="000000"/>
      </a:dk1>
      <a:lt1>
        <a:srgbClr val="FFFFFF"/>
      </a:lt1>
      <a:dk2>
        <a:srgbClr val="134256"/>
      </a:dk2>
      <a:lt2>
        <a:srgbClr val="197084"/>
      </a:lt2>
      <a:accent1>
        <a:srgbClr val="4EB749"/>
      </a:accent1>
      <a:accent2>
        <a:srgbClr val="58AECA"/>
      </a:accent2>
      <a:accent3>
        <a:srgbClr val="8BB44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25256</TotalTime>
  <Words>564</Words>
  <Application>Microsoft Macintosh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Franklin Gothic Book</vt:lpstr>
      <vt:lpstr>Franklin Gothic Demi</vt:lpstr>
      <vt:lpstr>Franklin Gothic Medium Cond</vt:lpstr>
      <vt:lpstr>Source Sans Pro</vt:lpstr>
      <vt:lpstr>Wingdings</vt:lpstr>
      <vt:lpstr>1_Master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sleistner</dc:creator>
  <cp:lastModifiedBy>Amanda Scacchitti</cp:lastModifiedBy>
  <cp:revision>607</cp:revision>
  <cp:lastPrinted>2015-10-12T17:01:40Z</cp:lastPrinted>
  <dcterms:created xsi:type="dcterms:W3CDTF">2011-11-17T21:50:28Z</dcterms:created>
  <dcterms:modified xsi:type="dcterms:W3CDTF">2024-02-02T15:33:38Z</dcterms:modified>
</cp:coreProperties>
</file>